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8" r:id="rId5"/>
  </p:sldMasterIdLst>
  <p:notesMasterIdLst>
    <p:notesMasterId r:id="rId22"/>
  </p:notesMasterIdLst>
  <p:handoutMasterIdLst>
    <p:handoutMasterId r:id="rId23"/>
  </p:handoutMasterIdLst>
  <p:sldIdLst>
    <p:sldId id="431" r:id="rId6"/>
    <p:sldId id="636" r:id="rId7"/>
    <p:sldId id="652" r:id="rId8"/>
    <p:sldId id="641" r:id="rId9"/>
    <p:sldId id="651" r:id="rId10"/>
    <p:sldId id="645" r:id="rId11"/>
    <p:sldId id="626" r:id="rId12"/>
    <p:sldId id="632" r:id="rId13"/>
    <p:sldId id="627" r:id="rId14"/>
    <p:sldId id="639" r:id="rId15"/>
    <p:sldId id="629" r:id="rId16"/>
    <p:sldId id="650" r:id="rId17"/>
    <p:sldId id="631" r:id="rId18"/>
    <p:sldId id="637" r:id="rId19"/>
    <p:sldId id="649" r:id="rId20"/>
    <p:sldId id="540" r:id="rId21"/>
  </p:sldIdLst>
  <p:sldSz cx="9144000" cy="5143500" type="screen16x9"/>
  <p:notesSz cx="7086600" cy="9024938"/>
  <p:defaultTextStyle>
    <a:defPPr>
      <a:defRPr lang="en-US"/>
    </a:defPPr>
    <a:lvl1pPr algn="l" rtl="0" fontAlgn="base">
      <a:spcBef>
        <a:spcPct val="0"/>
      </a:spcBef>
      <a:spcAft>
        <a:spcPct val="0"/>
      </a:spcAft>
      <a:defRPr kern="1200">
        <a:solidFill>
          <a:schemeClr val="tx1"/>
        </a:solidFill>
        <a:latin typeface="+mn-lt"/>
        <a:ea typeface="+mn-ea"/>
        <a:cs typeface="+mn-cs"/>
      </a:defRPr>
    </a:lvl1pPr>
    <a:lvl2pPr marL="456835" algn="l" rtl="0" fontAlgn="base">
      <a:spcBef>
        <a:spcPct val="0"/>
      </a:spcBef>
      <a:spcAft>
        <a:spcPct val="0"/>
      </a:spcAft>
      <a:defRPr kern="1200">
        <a:solidFill>
          <a:schemeClr val="tx1"/>
        </a:solidFill>
        <a:latin typeface="+mn-lt"/>
        <a:ea typeface="+mn-ea"/>
        <a:cs typeface="+mn-cs"/>
      </a:defRPr>
    </a:lvl2pPr>
    <a:lvl3pPr marL="913670" algn="l" rtl="0" fontAlgn="base">
      <a:spcBef>
        <a:spcPct val="0"/>
      </a:spcBef>
      <a:spcAft>
        <a:spcPct val="0"/>
      </a:spcAft>
      <a:defRPr kern="1200">
        <a:solidFill>
          <a:schemeClr val="tx1"/>
        </a:solidFill>
        <a:latin typeface="+mn-lt"/>
        <a:ea typeface="+mn-ea"/>
        <a:cs typeface="+mn-cs"/>
      </a:defRPr>
    </a:lvl3pPr>
    <a:lvl4pPr marL="1370505" algn="l" rtl="0" fontAlgn="base">
      <a:spcBef>
        <a:spcPct val="0"/>
      </a:spcBef>
      <a:spcAft>
        <a:spcPct val="0"/>
      </a:spcAft>
      <a:defRPr kern="1200">
        <a:solidFill>
          <a:schemeClr val="tx1"/>
        </a:solidFill>
        <a:latin typeface="+mn-lt"/>
        <a:ea typeface="+mn-ea"/>
        <a:cs typeface="+mn-cs"/>
      </a:defRPr>
    </a:lvl4pPr>
    <a:lvl5pPr marL="1827336" algn="l" rtl="0" fontAlgn="base">
      <a:spcBef>
        <a:spcPct val="0"/>
      </a:spcBef>
      <a:spcAft>
        <a:spcPct val="0"/>
      </a:spcAft>
      <a:defRPr kern="1200">
        <a:solidFill>
          <a:schemeClr val="tx1"/>
        </a:solidFill>
        <a:latin typeface="+mn-lt"/>
        <a:ea typeface="+mn-ea"/>
        <a:cs typeface="+mn-cs"/>
      </a:defRPr>
    </a:lvl5pPr>
    <a:lvl6pPr marL="2284166" algn="l" defTabSz="913670" rtl="0" eaLnBrk="1" latinLnBrk="0" hangingPunct="1">
      <a:defRPr kern="1200">
        <a:solidFill>
          <a:schemeClr val="tx1"/>
        </a:solidFill>
        <a:latin typeface="+mn-lt"/>
        <a:ea typeface="+mn-ea"/>
        <a:cs typeface="+mn-cs"/>
      </a:defRPr>
    </a:lvl6pPr>
    <a:lvl7pPr marL="2741009" algn="l" defTabSz="913670" rtl="0" eaLnBrk="1" latinLnBrk="0" hangingPunct="1">
      <a:defRPr kern="1200">
        <a:solidFill>
          <a:schemeClr val="tx1"/>
        </a:solidFill>
        <a:latin typeface="+mn-lt"/>
        <a:ea typeface="+mn-ea"/>
        <a:cs typeface="+mn-cs"/>
      </a:defRPr>
    </a:lvl7pPr>
    <a:lvl8pPr marL="3197838" algn="l" defTabSz="913670" rtl="0" eaLnBrk="1" latinLnBrk="0" hangingPunct="1">
      <a:defRPr kern="1200">
        <a:solidFill>
          <a:schemeClr val="tx1"/>
        </a:solidFill>
        <a:latin typeface="+mn-lt"/>
        <a:ea typeface="+mn-ea"/>
        <a:cs typeface="+mn-cs"/>
      </a:defRPr>
    </a:lvl8pPr>
    <a:lvl9pPr marL="3654669" algn="l" defTabSz="913670" rtl="0" eaLnBrk="1" latinLnBrk="0" hangingPunct="1">
      <a:defRPr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 userDrawn="1">
          <p15:clr>
            <a:srgbClr val="A4A3A4"/>
          </p15:clr>
        </p15:guide>
        <p15:guide id="2" pos="133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n Young (Zum Communications)" initials="JY(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442"/>
    <a:srgbClr val="D8A5A4"/>
    <a:srgbClr val="0000FF"/>
    <a:srgbClr val="FFFFFF"/>
    <a:srgbClr val="000000"/>
    <a:srgbClr val="A4A5A9"/>
    <a:srgbClr val="CFD1D4"/>
    <a:srgbClr val="575D63"/>
    <a:srgbClr val="757980"/>
    <a:srgbClr val="01AC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16A639A-1315-4925-A9F9-0ACB125E9685}">
  <a:tblStyle styleId="{B482DE17-1FC4-41D7-B2E8-05BAB7828703}" styleName="Custom Table Style 1">
    <a:tblBg>
      <a:effect>
        <a:effectLst/>
      </a:effect>
    </a:tblBg>
    <a:wholeTbl>
      <a:tcTxStyle b="off" i="off">
        <a:fontRef idx="minor"/>
        <a:schemeClr val="tx1"/>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noFill/>
        </a:fill>
      </a:tcStyle>
    </a:wholeTbl>
    <a:band1H>
      <a:tcTxStyle b="off" i="off">
        <a:fontRef idx="minor"/>
        <a:schemeClr val="tx1"/>
      </a:tcTxStyle>
      <a:tcStyle>
        <a:tcBdr/>
        <a:fill>
          <a:noFill/>
        </a:fill>
      </a:tcStyle>
    </a:band1H>
    <a:band2H>
      <a:tcTxStyle b="off" i="off">
        <a:fontRef idx="minor"/>
        <a:schemeClr val="tx1"/>
      </a:tcTxStyle>
      <a:tcStyle>
        <a:tcBdr/>
        <a:fill>
          <a:noFill/>
        </a:fill>
      </a:tcStyle>
    </a:band2H>
    <a:band1V>
      <a:tcTxStyle b="off" i="off">
        <a:fontRef idx="minor"/>
        <a:schemeClr val="tx1"/>
      </a:tcTxStyle>
      <a:tcStyle>
        <a:tcBdr/>
        <a:fill>
          <a:solidFill>
            <a:schemeClr val="accent2">
              <a:alpha val="25000"/>
            </a:schemeClr>
          </a:solidFill>
        </a:fill>
      </a:tcStyle>
    </a:band1V>
    <a:band2V>
      <a:tcTxStyle b="off" i="off">
        <a:fontRef idx="minor"/>
        <a:schemeClr val="tx1"/>
      </a:tcTxStyle>
      <a:tcStyle>
        <a:tcBdr/>
        <a:fill>
          <a:noFill/>
        </a:fill>
      </a:tcStyle>
    </a:band2V>
    <a:firstCol>
      <a:tcTxStyle b="on" i="off">
        <a:fontRef idx="minor"/>
        <a:schemeClr val="accent1"/>
      </a:tcTxStyle>
      <a:tcStyle>
        <a:tcBdr/>
        <a:fill>
          <a:noFill/>
        </a:fill>
      </a:tcStyle>
    </a:firstCol>
    <a:lastRow>
      <a:tcTxStyle b="on" i="off">
        <a:fontRef idx="minor"/>
        <a:schemeClr val="lt2"/>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solidFill>
            <a:schemeClr val="dk1"/>
          </a:solidFill>
        </a:fill>
      </a:tcStyle>
    </a:lastRow>
    <a:firstRow>
      <a:tcTxStyle b="on" i="off">
        <a:fontRef idx="minor"/>
        <a:schemeClr val="tx1"/>
      </a:tcTxStyle>
      <a:tcStyle>
        <a:tcBdr>
          <a:left>
            <a:ln>
              <a:noFill/>
            </a:ln>
          </a:left>
          <a:right>
            <a:ln>
              <a:noFill/>
            </a:ln>
          </a:right>
          <a:top>
            <a:ln>
              <a:noFill/>
            </a:ln>
          </a:top>
          <a:bottom>
            <a:ln w="25400" cap="flat" cmpd="sng" algn="ctr">
              <a:solidFill>
                <a:schemeClr val="accent1"/>
              </a:solidFill>
              <a:prstDash val="solid"/>
            </a:ln>
          </a:bottom>
          <a:insideH>
            <a:ln>
              <a:noFill/>
            </a:ln>
          </a:insideH>
          <a:insideV>
            <a:ln>
              <a:noFill/>
            </a:ln>
          </a:insideV>
          <a:tl2br>
            <a:ln>
              <a:noFill/>
            </a:ln>
          </a:tl2br>
          <a:tr2bl>
            <a:ln>
              <a:noFill/>
            </a:ln>
          </a:tr2bl>
        </a:tcBdr>
        <a:fill>
          <a:noFill/>
        </a:fill>
      </a:tcStyle>
    </a:firstRow>
  </a:tblStyle>
  <a:tblStyle styleId="{416A639A-1315-4925-A9F9-0ACB125E9685}" styleName="Custom Table Style 2">
    <a:tblBg>
      <a:effect>
        <a:effectLst/>
      </a:effect>
    </a:tblBg>
    <a:wholeTbl>
      <a:tcTxStyle b="off" i="off">
        <a:fontRef idx="minor"/>
        <a:schemeClr val="dk1"/>
      </a:tcTxStyle>
      <a:tcStyle>
        <a:tcBdr>
          <a:left>
            <a:ln>
              <a:noFill/>
            </a:ln>
          </a:left>
          <a:right>
            <a:ln>
              <a:noFill/>
            </a:ln>
          </a:right>
          <a:top>
            <a:ln>
              <a:noFill/>
            </a:ln>
          </a:top>
          <a:bottom>
            <a:ln w="16933" cap="rnd" cmpd="sng" algn="ctr">
              <a:solidFill>
                <a:schemeClr val="accent2"/>
              </a:solidFill>
              <a:prstDash val="sysDot"/>
            </a:ln>
          </a:bottom>
          <a:insideH>
            <a:ln w="16933" cap="rnd" cmpd="sng" algn="ctr">
              <a:solidFill>
                <a:schemeClr val="accent2"/>
              </a:solidFill>
              <a:prstDash val="sysDot"/>
            </a:ln>
          </a:insideH>
          <a:insideV>
            <a:ln>
              <a:noFill/>
            </a:ln>
          </a:insideV>
          <a:tl2br>
            <a:ln>
              <a:noFill/>
            </a:ln>
          </a:tl2br>
          <a:tr2bl>
            <a:ln>
              <a:noFill/>
            </a:ln>
          </a:tr2bl>
        </a:tcBdr>
        <a:fill>
          <a:noFill/>
        </a:fill>
      </a:tcStyle>
    </a:wholeTbl>
    <a:band1H>
      <a:tcTxStyle b="off" i="off">
        <a:fontRef idx="minor"/>
        <a:schemeClr val="tx1"/>
      </a:tcTxStyle>
      <a:tcStyle>
        <a:tcBdr/>
        <a:fill>
          <a:solidFill>
            <a:schemeClr val="accent2">
              <a:alpha val="25000"/>
            </a:schemeClr>
          </a:solidFill>
        </a:fill>
      </a:tcStyle>
    </a:band1H>
    <a:band2H>
      <a:tcTxStyle b="off" i="off">
        <a:fontRef idx="minor"/>
        <a:schemeClr val="tx1"/>
      </a:tcTxStyle>
      <a:tcStyle>
        <a:tcBdr/>
        <a:fill>
          <a:noFill/>
        </a:fill>
      </a:tcStyle>
    </a:band2H>
    <a:firstCol>
      <a:tcTxStyle b="on" i="off">
        <a:fontRef idx="minor"/>
        <a:schemeClr val="lt2"/>
      </a:tcTxStyle>
      <a:tcStyle>
        <a:tcBdr/>
        <a:fill>
          <a:solidFill>
            <a:schemeClr val="dk1">
              <a:shade val="50000"/>
            </a:schemeClr>
          </a:solidFill>
        </a:fill>
      </a:tcStyle>
    </a:firstCol>
    <a:lastRow>
      <a:tcTxStyle b="on" i="off">
        <a:fontRef idx="minor"/>
        <a:schemeClr val="tx1"/>
      </a:tcTxStyle>
      <a:tcStyle>
        <a:tcBdr>
          <a:left>
            <a:ln>
              <a:noFill/>
            </a:ln>
          </a:left>
          <a:right>
            <a:ln>
              <a:noFill/>
            </a:ln>
          </a:right>
          <a:top>
            <a:ln w="38100" cap="flat" cmpd="sng" algn="ctr">
              <a:solidFill>
                <a:schemeClr val="accent1"/>
              </a:solidFill>
              <a:prstDash val="solid"/>
            </a:ln>
          </a:top>
          <a:bottom>
            <a:ln>
              <a:noFill/>
            </a:ln>
          </a:bottom>
          <a:insideH>
            <a:ln>
              <a:noFill/>
            </a:ln>
          </a:insideH>
          <a:insideV>
            <a:ln>
              <a:noFill/>
            </a:ln>
          </a:insideV>
          <a:tl2br>
            <a:ln>
              <a:noFill/>
            </a:ln>
          </a:tl2br>
          <a:tr2bl>
            <a:ln>
              <a:noFill/>
            </a:ln>
          </a:tr2bl>
        </a:tcBdr>
        <a:fill>
          <a:noFill/>
        </a:fill>
      </a:tcStyle>
    </a:lastRow>
    <a:firstRow>
      <a:tcTxStyle b="on" i="off">
        <a:fontRef idx="minor"/>
        <a:schemeClr val="accent1"/>
      </a:tcTxStyle>
      <a:tcStyle>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3120" autoAdjust="0"/>
  </p:normalViewPr>
  <p:slideViewPr>
    <p:cSldViewPr snapToObjects="1">
      <p:cViewPr varScale="1">
        <p:scale>
          <a:sx n="107" d="100"/>
          <a:sy n="107" d="100"/>
        </p:scale>
        <p:origin x="792" y="67"/>
      </p:cViewPr>
      <p:guideLst>
        <p:guide orient="horz" pos="1348"/>
        <p:guide pos="1338"/>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Objects="1">
      <p:cViewPr>
        <p:scale>
          <a:sx n="100" d="100"/>
          <a:sy n="100" d="100"/>
        </p:scale>
        <p:origin x="2251" y="-94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1451" cy="451403"/>
          </a:xfrm>
          <a:prstGeom prst="rect">
            <a:avLst/>
          </a:prstGeom>
        </p:spPr>
        <p:txBody>
          <a:bodyPr vert="horz" lIns="92126" tIns="46063" rIns="92126" bIns="46063"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4013536" y="0"/>
            <a:ext cx="3071451" cy="451403"/>
          </a:xfrm>
          <a:prstGeom prst="rect">
            <a:avLst/>
          </a:prstGeom>
        </p:spPr>
        <p:txBody>
          <a:bodyPr vert="horz" wrap="square" lIns="92126" tIns="46063" rIns="92126" bIns="46063" numCol="1" anchor="t" anchorCtr="0" compatLnSpc="1">
            <a:prstTxWarp prst="textNoShape">
              <a:avLst/>
            </a:prstTxWarp>
          </a:bodyPr>
          <a:lstStyle>
            <a:lvl1pPr algn="r">
              <a:defRPr sz="1200">
                <a:latin typeface="Calibri" pitchFamily="34" charset="0"/>
              </a:defRPr>
            </a:lvl1pPr>
          </a:lstStyle>
          <a:p>
            <a:pPr>
              <a:defRPr/>
            </a:pPr>
            <a:fld id="{2A52147A-CD42-488D-9276-5A9ED7C5857D}" type="datetimeFigureOut">
              <a:rPr lang="en-US" altLang="en-US"/>
              <a:pPr>
                <a:defRPr/>
              </a:pPr>
              <a:t>5/16/2019</a:t>
            </a:fld>
            <a:endParaRPr lang="en-US" altLang="en-US"/>
          </a:p>
        </p:txBody>
      </p:sp>
      <p:sp>
        <p:nvSpPr>
          <p:cNvPr id="4" name="Footer Placeholder 3"/>
          <p:cNvSpPr>
            <a:spLocks noGrp="1"/>
          </p:cNvSpPr>
          <p:nvPr>
            <p:ph type="ftr" sz="quarter" idx="2"/>
          </p:nvPr>
        </p:nvSpPr>
        <p:spPr>
          <a:xfrm>
            <a:off x="0" y="8571985"/>
            <a:ext cx="3071451" cy="451403"/>
          </a:xfrm>
          <a:prstGeom prst="rect">
            <a:avLst/>
          </a:prstGeom>
        </p:spPr>
        <p:txBody>
          <a:bodyPr vert="horz" lIns="92126" tIns="46063" rIns="92126" bIns="46063"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4013536" y="8571985"/>
            <a:ext cx="3071451" cy="451403"/>
          </a:xfrm>
          <a:prstGeom prst="rect">
            <a:avLst/>
          </a:prstGeom>
        </p:spPr>
        <p:txBody>
          <a:bodyPr vert="horz" wrap="square" lIns="92126" tIns="46063" rIns="92126" bIns="46063" numCol="1" anchor="b" anchorCtr="0" compatLnSpc="1">
            <a:prstTxWarp prst="textNoShape">
              <a:avLst/>
            </a:prstTxWarp>
          </a:bodyPr>
          <a:lstStyle>
            <a:lvl1pPr algn="r">
              <a:defRPr sz="1200">
                <a:latin typeface="Calibri" pitchFamily="34" charset="0"/>
              </a:defRPr>
            </a:lvl1pPr>
          </a:lstStyle>
          <a:p>
            <a:pPr>
              <a:defRPr/>
            </a:pPr>
            <a:fld id="{30881E5B-5E8C-42C5-A155-152F4DF9EC1A}" type="slidenum">
              <a:rPr lang="en-US" altLang="en-US"/>
              <a:pPr>
                <a:defRPr/>
              </a:pPr>
              <a:t>‹#›</a:t>
            </a:fld>
            <a:endParaRPr lang="en-US" altLang="en-US"/>
          </a:p>
        </p:txBody>
      </p:sp>
    </p:spTree>
    <p:extLst>
      <p:ext uri="{BB962C8B-B14F-4D97-AF65-F5344CB8AC3E}">
        <p14:creationId xmlns:p14="http://schemas.microsoft.com/office/powerpoint/2010/main" val="1093063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1451" cy="452953"/>
          </a:xfrm>
          <a:prstGeom prst="rect">
            <a:avLst/>
          </a:prstGeom>
        </p:spPr>
        <p:txBody>
          <a:bodyPr vert="horz" lIns="93315" tIns="46657" rIns="93315" bIns="46657"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4013536" y="1"/>
            <a:ext cx="3071451" cy="452953"/>
          </a:xfrm>
          <a:prstGeom prst="rect">
            <a:avLst/>
          </a:prstGeom>
        </p:spPr>
        <p:txBody>
          <a:bodyPr vert="horz" wrap="square" lIns="93315" tIns="46657" rIns="93315" bIns="46657" numCol="1" anchor="t" anchorCtr="0" compatLnSpc="1">
            <a:prstTxWarp prst="textNoShape">
              <a:avLst/>
            </a:prstTxWarp>
          </a:bodyPr>
          <a:lstStyle>
            <a:lvl1pPr algn="r">
              <a:defRPr sz="1200">
                <a:latin typeface="Calibri" pitchFamily="34" charset="0"/>
              </a:defRPr>
            </a:lvl1pPr>
          </a:lstStyle>
          <a:p>
            <a:pPr>
              <a:defRPr/>
            </a:pPr>
            <a:fld id="{AF45C94E-D0D1-4A10-8044-193E96A09458}" type="datetimeFigureOut">
              <a:rPr lang="en-US" altLang="en-US"/>
              <a:pPr>
                <a:defRPr/>
              </a:pPr>
              <a:t>5/16/2019</a:t>
            </a:fld>
            <a:endParaRPr lang="en-US" altLang="en-US"/>
          </a:p>
        </p:txBody>
      </p:sp>
      <p:sp>
        <p:nvSpPr>
          <p:cNvPr id="4" name="Slide Image Placeholder 3"/>
          <p:cNvSpPr>
            <a:spLocks noGrp="1" noRot="1" noChangeAspect="1"/>
          </p:cNvSpPr>
          <p:nvPr>
            <p:ph type="sldImg" idx="2"/>
          </p:nvPr>
        </p:nvSpPr>
        <p:spPr>
          <a:xfrm>
            <a:off x="836613" y="603548"/>
            <a:ext cx="5413375" cy="3044825"/>
          </a:xfrm>
          <a:prstGeom prst="rect">
            <a:avLst/>
          </a:prstGeom>
          <a:noFill/>
          <a:ln w="12700">
            <a:solidFill>
              <a:prstClr val="black"/>
            </a:solidFill>
          </a:ln>
        </p:spPr>
        <p:txBody>
          <a:bodyPr vert="horz" lIns="93315" tIns="46657" rIns="93315" bIns="46657" rtlCol="0" anchor="ctr"/>
          <a:lstStyle/>
          <a:p>
            <a:pPr lvl="0"/>
            <a:endParaRPr lang="en-US" noProof="0"/>
          </a:p>
        </p:txBody>
      </p:sp>
      <p:sp>
        <p:nvSpPr>
          <p:cNvPr id="5" name="Notes Placeholder 4"/>
          <p:cNvSpPr>
            <a:spLocks noGrp="1"/>
          </p:cNvSpPr>
          <p:nvPr>
            <p:ph type="body" sz="quarter" idx="3"/>
          </p:nvPr>
        </p:nvSpPr>
        <p:spPr>
          <a:xfrm>
            <a:off x="708177" y="3864397"/>
            <a:ext cx="5670247" cy="4608512"/>
          </a:xfrm>
          <a:prstGeom prst="rect">
            <a:avLst/>
          </a:prstGeom>
        </p:spPr>
        <p:txBody>
          <a:bodyPr vert="horz" lIns="93315" tIns="46657" rIns="93315" bIns="4665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571985"/>
            <a:ext cx="3071451" cy="452953"/>
          </a:xfrm>
          <a:prstGeom prst="rect">
            <a:avLst/>
          </a:prstGeom>
        </p:spPr>
        <p:txBody>
          <a:bodyPr vert="horz" lIns="93315" tIns="46657" rIns="93315" bIns="4665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013536" y="8571985"/>
            <a:ext cx="3071451" cy="452953"/>
          </a:xfrm>
          <a:prstGeom prst="rect">
            <a:avLst/>
          </a:prstGeom>
        </p:spPr>
        <p:txBody>
          <a:bodyPr vert="horz" wrap="square" lIns="93315" tIns="46657" rIns="93315" bIns="46657" numCol="1" anchor="b" anchorCtr="0" compatLnSpc="1">
            <a:prstTxWarp prst="textNoShape">
              <a:avLst/>
            </a:prstTxWarp>
          </a:bodyPr>
          <a:lstStyle>
            <a:lvl1pPr algn="r">
              <a:defRPr sz="1200">
                <a:latin typeface="Calibri" pitchFamily="34" charset="0"/>
              </a:defRPr>
            </a:lvl1pPr>
          </a:lstStyle>
          <a:p>
            <a:pPr>
              <a:defRPr/>
            </a:pPr>
            <a:fld id="{FF94B2D0-6B4C-48CF-97F2-D65075F67B53}" type="slidenum">
              <a:rPr lang="en-US" altLang="en-US"/>
              <a:pPr>
                <a:defRPr/>
              </a:pPr>
              <a:t>‹#›</a:t>
            </a:fld>
            <a:endParaRPr lang="en-US" altLang="en-US"/>
          </a:p>
        </p:txBody>
      </p:sp>
    </p:spTree>
    <p:extLst>
      <p:ext uri="{BB962C8B-B14F-4D97-AF65-F5344CB8AC3E}">
        <p14:creationId xmlns:p14="http://schemas.microsoft.com/office/powerpoint/2010/main" val="37851916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6835" algn="l" rtl="0" eaLnBrk="0" fontAlgn="base" hangingPunct="0">
      <a:spcBef>
        <a:spcPct val="30000"/>
      </a:spcBef>
      <a:spcAft>
        <a:spcPct val="0"/>
      </a:spcAft>
      <a:defRPr sz="1200" kern="1200">
        <a:solidFill>
          <a:schemeClr val="tx1"/>
        </a:solidFill>
        <a:latin typeface="+mn-lt"/>
        <a:ea typeface="+mn-ea"/>
        <a:cs typeface="+mn-cs"/>
      </a:defRPr>
    </a:lvl2pPr>
    <a:lvl3pPr marL="913670" algn="l" rtl="0" eaLnBrk="0" fontAlgn="base" hangingPunct="0">
      <a:spcBef>
        <a:spcPct val="30000"/>
      </a:spcBef>
      <a:spcAft>
        <a:spcPct val="0"/>
      </a:spcAft>
      <a:defRPr sz="1200" kern="1200">
        <a:solidFill>
          <a:schemeClr val="tx1"/>
        </a:solidFill>
        <a:latin typeface="+mn-lt"/>
        <a:ea typeface="+mn-ea"/>
        <a:cs typeface="+mn-cs"/>
      </a:defRPr>
    </a:lvl3pPr>
    <a:lvl4pPr marL="1370505" algn="l" rtl="0" eaLnBrk="0" fontAlgn="base" hangingPunct="0">
      <a:spcBef>
        <a:spcPct val="30000"/>
      </a:spcBef>
      <a:spcAft>
        <a:spcPct val="0"/>
      </a:spcAft>
      <a:defRPr sz="1200" kern="1200">
        <a:solidFill>
          <a:schemeClr val="tx1"/>
        </a:solidFill>
        <a:latin typeface="+mn-lt"/>
        <a:ea typeface="+mn-ea"/>
        <a:cs typeface="+mn-cs"/>
      </a:defRPr>
    </a:lvl4pPr>
    <a:lvl5pPr marL="1827336" algn="l" rtl="0" eaLnBrk="0" fontAlgn="base" hangingPunct="0">
      <a:spcBef>
        <a:spcPct val="30000"/>
      </a:spcBef>
      <a:spcAft>
        <a:spcPct val="0"/>
      </a:spcAft>
      <a:defRPr sz="1200" kern="1200">
        <a:solidFill>
          <a:schemeClr val="tx1"/>
        </a:solidFill>
        <a:latin typeface="+mn-lt"/>
        <a:ea typeface="+mn-ea"/>
        <a:cs typeface="+mn-cs"/>
      </a:defRPr>
    </a:lvl5pPr>
    <a:lvl6pPr marL="2284166" algn="l" defTabSz="913670" rtl="0" eaLnBrk="1" latinLnBrk="0" hangingPunct="1">
      <a:defRPr sz="1200" kern="1200">
        <a:solidFill>
          <a:schemeClr val="tx1"/>
        </a:solidFill>
        <a:latin typeface="+mn-lt"/>
        <a:ea typeface="+mn-ea"/>
        <a:cs typeface="+mn-cs"/>
      </a:defRPr>
    </a:lvl6pPr>
    <a:lvl7pPr marL="2741009" algn="l" defTabSz="913670" rtl="0" eaLnBrk="1" latinLnBrk="0" hangingPunct="1">
      <a:defRPr sz="1200" kern="1200">
        <a:solidFill>
          <a:schemeClr val="tx1"/>
        </a:solidFill>
        <a:latin typeface="+mn-lt"/>
        <a:ea typeface="+mn-ea"/>
        <a:cs typeface="+mn-cs"/>
      </a:defRPr>
    </a:lvl7pPr>
    <a:lvl8pPr marL="3197838" algn="l" defTabSz="913670" rtl="0" eaLnBrk="1" latinLnBrk="0" hangingPunct="1">
      <a:defRPr sz="1200" kern="1200">
        <a:solidFill>
          <a:schemeClr val="tx1"/>
        </a:solidFill>
        <a:latin typeface="+mn-lt"/>
        <a:ea typeface="+mn-ea"/>
        <a:cs typeface="+mn-cs"/>
      </a:defRPr>
    </a:lvl8pPr>
    <a:lvl9pPr marL="3654669" algn="l" defTabSz="91367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1128713"/>
            <a:ext cx="5413375" cy="30448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1</a:t>
            </a:fld>
            <a:endParaRPr lang="en-US" altLang="en-US"/>
          </a:p>
        </p:txBody>
      </p:sp>
    </p:spTree>
    <p:extLst>
      <p:ext uri="{BB962C8B-B14F-4D97-AF65-F5344CB8AC3E}">
        <p14:creationId xmlns:p14="http://schemas.microsoft.com/office/powerpoint/2010/main" val="1978588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10</a:t>
            </a:fld>
            <a:endParaRPr lang="en-US" altLang="en-US"/>
          </a:p>
        </p:txBody>
      </p:sp>
    </p:spTree>
    <p:extLst>
      <p:ext uri="{BB962C8B-B14F-4D97-AF65-F5344CB8AC3E}">
        <p14:creationId xmlns:p14="http://schemas.microsoft.com/office/powerpoint/2010/main" val="2239128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r>
              <a:rPr lang="en-US" b="1" dirty="0"/>
              <a:t>Plan</a:t>
            </a:r>
            <a:r>
              <a:rPr lang="en-US" b="1" baseline="0" dirty="0"/>
              <a:t> </a:t>
            </a:r>
            <a:r>
              <a:rPr lang="en-US" b="1" dirty="0"/>
              <a:t>Open Event Communications</a:t>
            </a:r>
          </a:p>
          <a:p>
            <a:r>
              <a:rPr lang="en-US" dirty="0"/>
              <a:t>In the Cost Object Permissions it is only people listed at the bottom level in the hierarchy that will receive</a:t>
            </a:r>
            <a:r>
              <a:rPr lang="en-US" baseline="0" dirty="0"/>
              <a:t> </a:t>
            </a:r>
            <a:r>
              <a:rPr lang="en-US" dirty="0"/>
              <a:t>an automated email when the plan is</a:t>
            </a:r>
            <a:r>
              <a:rPr lang="en-US" baseline="0" dirty="0"/>
              <a:t> </a:t>
            </a:r>
            <a:r>
              <a:rPr lang="en-US" dirty="0"/>
              <a:t>opened.</a:t>
            </a:r>
          </a:p>
          <a:p>
            <a:endParaRPr lang="en-US" dirty="0"/>
          </a:p>
          <a:p>
            <a:r>
              <a:rPr lang="en-US" dirty="0"/>
              <a:t>People that have permissions cascaded to lower levels won’t receive an open email.</a:t>
            </a:r>
          </a:p>
          <a:p>
            <a:endParaRPr lang="en-US" dirty="0"/>
          </a:p>
          <a:p>
            <a:r>
              <a:rPr lang="en-US" dirty="0"/>
              <a:t>The recommendation is to switch off “emails for planning process events” in the Company Profile. Replace this with a manual email sent to all budget and cost center owners. Once the plan is opened then switch on the planning process emails so that people are notified when people submit or reject plans.</a:t>
            </a:r>
            <a:endParaRPr lang="en-GB"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11</a:t>
            </a:fld>
            <a:endParaRPr lang="en-US" altLang="en-US"/>
          </a:p>
        </p:txBody>
      </p:sp>
    </p:spTree>
    <p:extLst>
      <p:ext uri="{BB962C8B-B14F-4D97-AF65-F5344CB8AC3E}">
        <p14:creationId xmlns:p14="http://schemas.microsoft.com/office/powerpoint/2010/main" val="3807853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12</a:t>
            </a:fld>
            <a:endParaRPr lang="en-US" altLang="en-US"/>
          </a:p>
        </p:txBody>
      </p:sp>
    </p:spTree>
    <p:extLst>
      <p:ext uri="{BB962C8B-B14F-4D97-AF65-F5344CB8AC3E}">
        <p14:creationId xmlns:p14="http://schemas.microsoft.com/office/powerpoint/2010/main" val="24397269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13</a:t>
            </a:fld>
            <a:endParaRPr lang="en-US" altLang="en-US"/>
          </a:p>
        </p:txBody>
      </p:sp>
    </p:spTree>
    <p:extLst>
      <p:ext uri="{BB962C8B-B14F-4D97-AF65-F5344CB8AC3E}">
        <p14:creationId xmlns:p14="http://schemas.microsoft.com/office/powerpoint/2010/main" val="4916544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14</a:t>
            </a:fld>
            <a:endParaRPr lang="en-US" altLang="en-US"/>
          </a:p>
        </p:txBody>
      </p:sp>
    </p:spTree>
    <p:extLst>
      <p:ext uri="{BB962C8B-B14F-4D97-AF65-F5344CB8AC3E}">
        <p14:creationId xmlns:p14="http://schemas.microsoft.com/office/powerpoint/2010/main" val="1832632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15</a:t>
            </a:fld>
            <a:endParaRPr lang="en-US" altLang="en-US"/>
          </a:p>
        </p:txBody>
      </p:sp>
    </p:spTree>
    <p:extLst>
      <p:ext uri="{BB962C8B-B14F-4D97-AF65-F5344CB8AC3E}">
        <p14:creationId xmlns:p14="http://schemas.microsoft.com/office/powerpoint/2010/main" val="1508125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1128713"/>
            <a:ext cx="5413375" cy="30448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452759-DC2A-42C5-B33D-58409F7507DE}" type="slidenum">
              <a:rPr lang="en-US" smtClean="0"/>
              <a:t>16</a:t>
            </a:fld>
            <a:endParaRPr lang="en-US"/>
          </a:p>
        </p:txBody>
      </p:sp>
    </p:spTree>
    <p:extLst>
      <p:ext uri="{BB962C8B-B14F-4D97-AF65-F5344CB8AC3E}">
        <p14:creationId xmlns:p14="http://schemas.microsoft.com/office/powerpoint/2010/main" val="242597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0" baseline="0"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2</a:t>
            </a:fld>
            <a:endParaRPr lang="en-US" altLang="en-US"/>
          </a:p>
        </p:txBody>
      </p:sp>
    </p:spTree>
    <p:extLst>
      <p:ext uri="{BB962C8B-B14F-4D97-AF65-F5344CB8AC3E}">
        <p14:creationId xmlns:p14="http://schemas.microsoft.com/office/powerpoint/2010/main" val="4061830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3</a:t>
            </a:fld>
            <a:endParaRPr lang="en-US" altLang="en-US"/>
          </a:p>
        </p:txBody>
      </p:sp>
    </p:spTree>
    <p:extLst>
      <p:ext uri="{BB962C8B-B14F-4D97-AF65-F5344CB8AC3E}">
        <p14:creationId xmlns:p14="http://schemas.microsoft.com/office/powerpoint/2010/main" val="1800172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b="0"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4</a:t>
            </a:fld>
            <a:endParaRPr lang="en-US" altLang="en-US"/>
          </a:p>
        </p:txBody>
      </p:sp>
    </p:spTree>
    <p:extLst>
      <p:ext uri="{BB962C8B-B14F-4D97-AF65-F5344CB8AC3E}">
        <p14:creationId xmlns:p14="http://schemas.microsoft.com/office/powerpoint/2010/main" val="1219478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b="0"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5</a:t>
            </a:fld>
            <a:endParaRPr lang="en-US" altLang="en-US"/>
          </a:p>
        </p:txBody>
      </p:sp>
    </p:spTree>
    <p:extLst>
      <p:ext uri="{BB962C8B-B14F-4D97-AF65-F5344CB8AC3E}">
        <p14:creationId xmlns:p14="http://schemas.microsoft.com/office/powerpoint/2010/main" val="3740917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8177" y="4008413"/>
            <a:ext cx="5670247" cy="4563572"/>
          </a:xfrm>
        </p:spPr>
        <p:txBody>
          <a:bodyPr>
            <a:normAutofit fontScale="85000" lnSpcReduction="20000"/>
          </a:bodyPr>
          <a:lstStyle/>
          <a:p>
            <a:r>
              <a:rPr lang="en-US" b="1" dirty="0"/>
              <a:t>What is forecasting?</a:t>
            </a:r>
          </a:p>
          <a:p>
            <a:r>
              <a:rPr lang="en-US" b="0" dirty="0"/>
              <a:t>A financial forecast is an estimate of future company income and expenses which is used for projections of profit and loss, cash flow and balance sheets etc.</a:t>
            </a:r>
          </a:p>
          <a:p>
            <a:endParaRPr lang="en-US" b="0" dirty="0"/>
          </a:p>
          <a:p>
            <a:r>
              <a:rPr lang="en-US" b="1" dirty="0"/>
              <a:t>What are Budgets and Forecasts in Apptio?</a:t>
            </a:r>
          </a:p>
          <a:p>
            <a:r>
              <a:rPr lang="en-US" b="0" dirty="0"/>
              <a:t>Both are financial forecasts but Apptio views Budget as the financial forecast for the next financial year whilst a Forecast is the outlook for the current financial year. This distinction</a:t>
            </a:r>
            <a:r>
              <a:rPr lang="en-US" b="0" baseline="0" dirty="0"/>
              <a:t> is also reflected in how IT Planning creates Forecasts which I will cover in the next slide.</a:t>
            </a:r>
            <a:endParaRPr lang="en-US" b="0" dirty="0"/>
          </a:p>
          <a:p>
            <a:endParaRPr lang="en-US" b="0" dirty="0"/>
          </a:p>
          <a:p>
            <a:r>
              <a:rPr lang="en-US" b="1" dirty="0"/>
              <a:t>Why run a forecast process?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0" dirty="0"/>
              <a:t>These financial forecasts</a:t>
            </a:r>
            <a:r>
              <a:rPr lang="en-US" b="0" baseline="0" dirty="0"/>
              <a:t> </a:t>
            </a:r>
            <a:r>
              <a:rPr lang="en-US" b="0" dirty="0"/>
              <a:t>allow monitoring of planned spend and provide</a:t>
            </a:r>
            <a:r>
              <a:rPr lang="en-US" b="0" baseline="0" dirty="0"/>
              <a:t> control and governance for company expenditure. A forecasting process can identify over-spends and under-spends which can indicate problems in the organization and also identify </a:t>
            </a:r>
            <a:r>
              <a:rPr lang="en-US" b="0" dirty="0"/>
              <a:t>unused budget that could be used on other projects and initiatives.</a:t>
            </a:r>
          </a:p>
          <a:p>
            <a:endParaRPr lang="en-US" b="0" baseline="0" dirty="0"/>
          </a:p>
          <a:p>
            <a:r>
              <a:rPr lang="en-US" b="0" baseline="0" dirty="0"/>
              <a:t>An import aspect of forecasting is to pass a</a:t>
            </a:r>
            <a:r>
              <a:rPr lang="en-US" b="0" dirty="0"/>
              <a:t>ccountability to the people responsible for spending the money as they know the detail of what is being spent. This keeps financial plans current and up to date with the latest developments.</a:t>
            </a:r>
          </a:p>
          <a:p>
            <a:endParaRPr lang="en-US" b="0"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How IT Planning makes this easier</a:t>
            </a:r>
            <a:endParaRPr lang="en-GB" b="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b="0" dirty="0"/>
              <a:t>IT Planning</a:t>
            </a:r>
            <a:r>
              <a:rPr lang="en-GB" b="0" baseline="0" dirty="0"/>
              <a:t> provides a level of automation for reporting and workflow. It provides one source of truth rather than having multiple spreadsheets and its in-built reporting makes comparisons and variance analysis far easier than using spreadsheets.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b="0"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b="0" baseline="0" dirty="0"/>
              <a:t>ITP also allows additional granularity which is required to manage the complexities of running an IT department rather than the summarised view of expenses often provide by corporate planning systems.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0"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0" baseline="0" dirty="0"/>
              <a:t>Using ITP should reduce the effort and elapsed time for budgeting and make more frequent forecasting cycles much more feasible.</a:t>
            </a:r>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6</a:t>
            </a:fld>
            <a:endParaRPr lang="en-US" altLang="en-US"/>
          </a:p>
        </p:txBody>
      </p:sp>
    </p:spTree>
    <p:extLst>
      <p:ext uri="{BB962C8B-B14F-4D97-AF65-F5344CB8AC3E}">
        <p14:creationId xmlns:p14="http://schemas.microsoft.com/office/powerpoint/2010/main" val="836981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custDataLst>
              <p:tags r:id="rId1"/>
            </p:custDataLst>
          </p:nvPr>
        </p:nvSpPr>
        <p:spPr/>
        <p:txBody>
          <a:bodyPr/>
          <a:lstStyle/>
          <a:p>
            <a:pPr defTabSz="966670">
              <a:defRPr/>
            </a:pPr>
            <a:r>
              <a:rPr lang="en-US" dirty="0"/>
              <a:t>A budget plan starts with figures taken solely from the baseline plan whereas</a:t>
            </a:r>
            <a:r>
              <a:rPr lang="en-US" baseline="0" dirty="0"/>
              <a:t> </a:t>
            </a:r>
            <a:r>
              <a:rPr lang="en-US" dirty="0"/>
              <a:t>a forecast contains actuals</a:t>
            </a:r>
            <a:r>
              <a:rPr lang="en-US" baseline="0" dirty="0"/>
              <a:t> for previous periods </a:t>
            </a:r>
            <a:r>
              <a:rPr lang="en-US" b="1" baseline="0" dirty="0"/>
              <a:t>||</a:t>
            </a:r>
            <a:r>
              <a:rPr lang="en-US" baseline="0" dirty="0"/>
              <a:t> and then baseline figures to the end of the year</a:t>
            </a:r>
            <a:r>
              <a:rPr lang="en-US" dirty="0"/>
              <a:t>. </a:t>
            </a:r>
            <a:r>
              <a:rPr lang="en-US" b="1" dirty="0"/>
              <a:t>||</a:t>
            </a:r>
          </a:p>
          <a:p>
            <a:pPr defTabSz="966670">
              <a:defRPr/>
            </a:pPr>
            <a:endParaRPr lang="en-US" dirty="0"/>
          </a:p>
          <a:p>
            <a:pPr defTabSz="966670">
              <a:defRPr/>
            </a:pPr>
            <a:r>
              <a:rPr lang="en-US" dirty="0"/>
              <a:t>This allows us to do comparisons and variance analysis of</a:t>
            </a:r>
            <a:r>
              <a:rPr lang="en-US" baseline="0" dirty="0"/>
              <a:t> actuals </a:t>
            </a:r>
            <a:r>
              <a:rPr lang="en-US" dirty="0"/>
              <a:t>against plan </a:t>
            </a:r>
            <a:r>
              <a:rPr lang="en-US" b="1" dirty="0"/>
              <a:t>||</a:t>
            </a:r>
            <a:r>
              <a:rPr lang="en-US" dirty="0"/>
              <a:t> and</a:t>
            </a:r>
            <a:r>
              <a:rPr lang="en-US" baseline="0" dirty="0"/>
              <a:t> then re-estimate the costs for the remainder of the year. </a:t>
            </a:r>
            <a:r>
              <a:rPr lang="en-US" b="1" baseline="0" dirty="0"/>
              <a:t>||</a:t>
            </a:r>
          </a:p>
          <a:p>
            <a:pPr defTabSz="966670">
              <a:defRPr/>
            </a:pPr>
            <a:endParaRPr lang="en-US" baseline="0" dirty="0"/>
          </a:p>
          <a:p>
            <a:pPr defTabSz="966670">
              <a:defRPr/>
            </a:pPr>
            <a:r>
              <a:rPr lang="en-US" dirty="0"/>
              <a:t>Actuals are loaded as read only so only the remaining months’ figures can be changed.</a:t>
            </a:r>
            <a:endParaRPr lang="en-US" baseline="0" dirty="0"/>
          </a:p>
          <a:p>
            <a:pPr marL="0" marR="0" lvl="0" indent="0" algn="l" defTabSz="96667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66670" rtl="0" eaLnBrk="0" fontAlgn="base" latinLnBrk="0" hangingPunct="0">
              <a:lnSpc>
                <a:spcPct val="100000"/>
              </a:lnSpc>
              <a:spcBef>
                <a:spcPct val="30000"/>
              </a:spcBef>
              <a:spcAft>
                <a:spcPct val="0"/>
              </a:spcAft>
              <a:buClrTx/>
              <a:buSzTx/>
              <a:buFontTx/>
              <a:buNone/>
              <a:tabLst/>
              <a:defRPr/>
            </a:pPr>
            <a:r>
              <a:rPr lang="en-US" dirty="0"/>
              <a:t>Also the </a:t>
            </a:r>
            <a:r>
              <a:rPr lang="en-US" baseline="0" dirty="0"/>
              <a:t>v</a:t>
            </a:r>
            <a:r>
              <a:rPr lang="en-US" dirty="0"/>
              <a:t>ariance analysis functionality is available for forecast plans</a:t>
            </a:r>
            <a:r>
              <a:rPr lang="en-US" baseline="0" dirty="0"/>
              <a:t> whereas it is not applicable to budget plans.</a:t>
            </a:r>
            <a:endParaRPr lang="en-US" dirty="0"/>
          </a:p>
        </p:txBody>
      </p:sp>
    </p:spTree>
    <p:extLst>
      <p:ext uri="{BB962C8B-B14F-4D97-AF65-F5344CB8AC3E}">
        <p14:creationId xmlns:p14="http://schemas.microsoft.com/office/powerpoint/2010/main" val="4107146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8</a:t>
            </a:fld>
            <a:endParaRPr lang="en-US" altLang="en-US"/>
          </a:p>
        </p:txBody>
      </p:sp>
    </p:spTree>
    <p:extLst>
      <p:ext uri="{BB962C8B-B14F-4D97-AF65-F5344CB8AC3E}">
        <p14:creationId xmlns:p14="http://schemas.microsoft.com/office/powerpoint/2010/main" val="2643032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6613" y="603250"/>
            <a:ext cx="5413375" cy="30448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9</a:t>
            </a:fld>
            <a:endParaRPr lang="en-US" altLang="en-US"/>
          </a:p>
        </p:txBody>
      </p:sp>
    </p:spTree>
    <p:extLst>
      <p:ext uri="{BB962C8B-B14F-4D97-AF65-F5344CB8AC3E}">
        <p14:creationId xmlns:p14="http://schemas.microsoft.com/office/powerpoint/2010/main" val="3363448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cxnSp>
        <p:nvCxnSpPr>
          <p:cNvPr id="9" name="Straight Connector 8"/>
          <p:cNvCxnSpPr/>
          <p:nvPr userDrawn="1"/>
        </p:nvCxnSpPr>
        <p:spPr>
          <a:xfrm>
            <a:off x="3012560" y="1600201"/>
            <a:ext cx="0" cy="1956466"/>
          </a:xfrm>
          <a:prstGeom prst="line">
            <a:avLst/>
          </a:prstGeom>
          <a:ln w="28575" cap="rnd">
            <a:solidFill>
              <a:schemeClr val="accent2"/>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userDrawn="1">
            <p:ph type="ctrTitle" hasCustomPrompt="1"/>
          </p:nvPr>
        </p:nvSpPr>
        <p:spPr>
          <a:xfrm>
            <a:off x="3319206" y="1717507"/>
            <a:ext cx="5594023" cy="464646"/>
          </a:xfrm>
        </p:spPr>
        <p:txBody>
          <a:bodyPr wrap="square" anchor="b" anchorCtr="0">
            <a:spAutoFit/>
          </a:bodyPr>
          <a:lstStyle>
            <a:lvl1pPr>
              <a:defRPr sz="2775" b="0" baseline="0">
                <a:solidFill>
                  <a:srgbClr val="FFFFFF"/>
                </a:solidFill>
              </a:defRPr>
            </a:lvl1pPr>
          </a:lstStyle>
          <a:p>
            <a:r>
              <a:rPr lang="en-US" dirty="0"/>
              <a:t>&lt;Presentation Title Here&gt;</a:t>
            </a:r>
          </a:p>
        </p:txBody>
      </p:sp>
      <p:sp>
        <p:nvSpPr>
          <p:cNvPr id="19" name="Text Placeholder 18"/>
          <p:cNvSpPr>
            <a:spLocks noGrp="1"/>
          </p:cNvSpPr>
          <p:nvPr userDrawn="1">
            <p:ph type="body" sz="quarter" idx="13" hasCustomPrompt="1"/>
          </p:nvPr>
        </p:nvSpPr>
        <p:spPr>
          <a:xfrm>
            <a:off x="3319201" y="2305052"/>
            <a:ext cx="5594024" cy="406400"/>
          </a:xfrm>
          <a:prstGeom prst="rect">
            <a:avLst/>
          </a:prstGeom>
        </p:spPr>
        <p:txBody>
          <a:bodyPr/>
          <a:lstStyle>
            <a:lvl1pPr marL="0" indent="0">
              <a:buNone/>
              <a:defRPr>
                <a:solidFill>
                  <a:schemeClr val="accent1"/>
                </a:solidFill>
              </a:defRPr>
            </a:lvl1pPr>
            <a:lvl2pPr marL="288815" indent="0">
              <a:buNone/>
              <a:defRPr>
                <a:solidFill>
                  <a:schemeClr val="tx1"/>
                </a:solidFill>
              </a:defRPr>
            </a:lvl2pPr>
            <a:lvl3pPr marL="569693" indent="0">
              <a:buNone/>
              <a:defRPr>
                <a:solidFill>
                  <a:schemeClr val="tx1"/>
                </a:solidFill>
              </a:defRPr>
            </a:lvl3pPr>
            <a:lvl4pPr marL="855333" indent="0">
              <a:buNone/>
              <a:defRPr>
                <a:solidFill>
                  <a:schemeClr val="tx1"/>
                </a:solidFill>
              </a:defRPr>
            </a:lvl4pPr>
            <a:lvl5pPr marL="1140972" indent="0">
              <a:buNone/>
              <a:defRPr>
                <a:solidFill>
                  <a:schemeClr val="tx1"/>
                </a:solidFill>
              </a:defRPr>
            </a:lvl5pPr>
          </a:lstStyle>
          <a:p>
            <a:pPr lvl="0"/>
            <a:r>
              <a:rPr lang="en-US" dirty="0"/>
              <a:t>&lt;Presenter Name Here&gt;</a:t>
            </a:r>
          </a:p>
        </p:txBody>
      </p:sp>
      <p:sp>
        <p:nvSpPr>
          <p:cNvPr id="21" name="Text Placeholder 20"/>
          <p:cNvSpPr>
            <a:spLocks noGrp="1"/>
          </p:cNvSpPr>
          <p:nvPr userDrawn="1">
            <p:ph type="body" sz="quarter" idx="14" hasCustomPrompt="1"/>
          </p:nvPr>
        </p:nvSpPr>
        <p:spPr>
          <a:xfrm>
            <a:off x="3318444" y="2711452"/>
            <a:ext cx="5595371" cy="374650"/>
          </a:xfrm>
          <a:prstGeom prst="rect">
            <a:avLst/>
          </a:prstGeom>
        </p:spPr>
        <p:txBody>
          <a:bodyPr>
            <a:normAutofit/>
          </a:bodyPr>
          <a:lstStyle>
            <a:lvl1pPr marL="0" indent="0">
              <a:buNone/>
              <a:defRPr sz="1350" b="0">
                <a:solidFill>
                  <a:srgbClr val="FFFFFF"/>
                </a:solidFill>
              </a:defRPr>
            </a:lvl1pPr>
            <a:lvl2pPr marL="288815" indent="0">
              <a:buNone/>
              <a:defRPr b="0">
                <a:solidFill>
                  <a:schemeClr val="bg1"/>
                </a:solidFill>
              </a:defRPr>
            </a:lvl2pPr>
            <a:lvl3pPr marL="569693" indent="0">
              <a:buNone/>
              <a:defRPr b="0">
                <a:solidFill>
                  <a:schemeClr val="bg1"/>
                </a:solidFill>
              </a:defRPr>
            </a:lvl3pPr>
            <a:lvl4pPr marL="855333" indent="0">
              <a:buNone/>
              <a:defRPr b="0">
                <a:solidFill>
                  <a:schemeClr val="bg1"/>
                </a:solidFill>
              </a:defRPr>
            </a:lvl4pPr>
            <a:lvl5pPr marL="1140972" indent="0">
              <a:buNone/>
              <a:defRPr b="0">
                <a:solidFill>
                  <a:schemeClr val="bg1"/>
                </a:solidFill>
              </a:defRPr>
            </a:lvl5pPr>
          </a:lstStyle>
          <a:p>
            <a:pPr lvl="0"/>
            <a:r>
              <a:rPr lang="en-US" dirty="0"/>
              <a:t>&lt;Presenter Title Here&gt;</a:t>
            </a:r>
          </a:p>
        </p:txBody>
      </p:sp>
      <p:sp>
        <p:nvSpPr>
          <p:cNvPr id="23" name="Text Placeholder 22"/>
          <p:cNvSpPr>
            <a:spLocks noGrp="1"/>
          </p:cNvSpPr>
          <p:nvPr userDrawn="1">
            <p:ph type="body" sz="quarter" idx="15" hasCustomPrompt="1"/>
          </p:nvPr>
        </p:nvSpPr>
        <p:spPr>
          <a:xfrm>
            <a:off x="3318444" y="3190841"/>
            <a:ext cx="5595371" cy="311191"/>
          </a:xfrm>
          <a:prstGeom prst="rect">
            <a:avLst/>
          </a:prstGeom>
        </p:spPr>
        <p:txBody>
          <a:bodyPr>
            <a:noAutofit/>
          </a:bodyPr>
          <a:lstStyle>
            <a:lvl1pPr marL="0" indent="0">
              <a:buNone/>
              <a:defRPr sz="1050" b="0" baseline="0">
                <a:solidFill>
                  <a:srgbClr val="FFFFFF"/>
                </a:solidFill>
              </a:defRPr>
            </a:lvl1pPr>
            <a:lvl2pPr marL="288815" indent="0">
              <a:buNone/>
              <a:defRPr sz="1425" b="0">
                <a:solidFill>
                  <a:schemeClr val="bg1"/>
                </a:solidFill>
              </a:defRPr>
            </a:lvl2pPr>
            <a:lvl3pPr marL="569693" indent="0">
              <a:buNone/>
              <a:defRPr sz="1200" b="0">
                <a:solidFill>
                  <a:schemeClr val="bg1"/>
                </a:solidFill>
              </a:defRPr>
            </a:lvl3pPr>
            <a:lvl4pPr marL="855333" indent="0">
              <a:buNone/>
              <a:defRPr sz="1125" b="0">
                <a:solidFill>
                  <a:schemeClr val="bg1"/>
                </a:solidFill>
              </a:defRPr>
            </a:lvl4pPr>
            <a:lvl5pPr marL="1140972" indent="0">
              <a:buNone/>
              <a:defRPr sz="1125" b="0">
                <a:solidFill>
                  <a:schemeClr val="bg1"/>
                </a:solidFill>
              </a:defRPr>
            </a:lvl5pPr>
          </a:lstStyle>
          <a:p>
            <a:pPr lvl="0"/>
            <a:r>
              <a:rPr lang="en-US" dirty="0"/>
              <a:t>&lt;Presentation Date Here&gt;</a:t>
            </a:r>
          </a:p>
        </p:txBody>
      </p:sp>
      <p:grpSp>
        <p:nvGrpSpPr>
          <p:cNvPr id="18" name="Group 17"/>
          <p:cNvGrpSpPr>
            <a:grpSpLocks noChangeAspect="1"/>
          </p:cNvGrpSpPr>
          <p:nvPr userDrawn="1"/>
        </p:nvGrpSpPr>
        <p:grpSpPr>
          <a:xfrm>
            <a:off x="651714" y="1982175"/>
            <a:ext cx="1920330" cy="1185746"/>
            <a:chOff x="1185863" y="2798763"/>
            <a:chExt cx="2108200" cy="1301750"/>
          </a:xfrm>
        </p:grpSpPr>
        <p:sp>
          <p:nvSpPr>
            <p:cNvPr id="20" name="Freeform 10"/>
            <p:cNvSpPr>
              <a:spLocks noChangeAspect="1" noEditPoints="1"/>
            </p:cNvSpPr>
            <p:nvPr/>
          </p:nvSpPr>
          <p:spPr bwMode="auto">
            <a:xfrm>
              <a:off x="1819275" y="2798763"/>
              <a:ext cx="815975" cy="819150"/>
            </a:xfrm>
            <a:custGeom>
              <a:avLst/>
              <a:gdLst>
                <a:gd name="T0" fmla="*/ 529 w 620"/>
                <a:gd name="T1" fmla="*/ 341 h 621"/>
                <a:gd name="T2" fmla="*/ 571 w 620"/>
                <a:gd name="T3" fmla="*/ 358 h 621"/>
                <a:gd name="T4" fmla="*/ 608 w 620"/>
                <a:gd name="T5" fmla="*/ 398 h 621"/>
                <a:gd name="T6" fmla="*/ 560 w 620"/>
                <a:gd name="T7" fmla="*/ 399 h 621"/>
                <a:gd name="T8" fmla="*/ 512 w 620"/>
                <a:gd name="T9" fmla="*/ 398 h 621"/>
                <a:gd name="T10" fmla="*/ 533 w 620"/>
                <a:gd name="T11" fmla="*/ 454 h 621"/>
                <a:gd name="T12" fmla="*/ 537 w 620"/>
                <a:gd name="T13" fmla="*/ 522 h 621"/>
                <a:gd name="T14" fmla="*/ 513 w 620"/>
                <a:gd name="T15" fmla="*/ 481 h 621"/>
                <a:gd name="T16" fmla="*/ 496 w 620"/>
                <a:gd name="T17" fmla="*/ 427 h 621"/>
                <a:gd name="T18" fmla="*/ 484 w 620"/>
                <a:gd name="T19" fmla="*/ 311 h 621"/>
                <a:gd name="T20" fmla="*/ 518 w 620"/>
                <a:gd name="T21" fmla="*/ 241 h 621"/>
                <a:gd name="T22" fmla="*/ 470 w 620"/>
                <a:gd name="T23" fmla="*/ 240 h 621"/>
                <a:gd name="T24" fmla="*/ 424 w 620"/>
                <a:gd name="T25" fmla="*/ 123 h 621"/>
                <a:gd name="T26" fmla="*/ 388 w 620"/>
                <a:gd name="T27" fmla="*/ 155 h 621"/>
                <a:gd name="T28" fmla="*/ 136 w 620"/>
                <a:gd name="T29" fmla="*/ 311 h 621"/>
                <a:gd name="T30" fmla="*/ 310 w 620"/>
                <a:gd name="T31" fmla="*/ 530 h 621"/>
                <a:gd name="T32" fmla="*/ 335 w 620"/>
                <a:gd name="T33" fmla="*/ 574 h 621"/>
                <a:gd name="T34" fmla="*/ 362 w 620"/>
                <a:gd name="T35" fmla="*/ 617 h 621"/>
                <a:gd name="T36" fmla="*/ 332 w 620"/>
                <a:gd name="T37" fmla="*/ 575 h 621"/>
                <a:gd name="T38" fmla="*/ 318 w 620"/>
                <a:gd name="T39" fmla="*/ 621 h 621"/>
                <a:gd name="T40" fmla="*/ 0 w 620"/>
                <a:gd name="T41" fmla="*/ 311 h 621"/>
                <a:gd name="T42" fmla="*/ 320 w 620"/>
                <a:gd name="T43" fmla="*/ 0 h 621"/>
                <a:gd name="T44" fmla="*/ 329 w 620"/>
                <a:gd name="T45" fmla="*/ 47 h 621"/>
                <a:gd name="T46" fmla="*/ 338 w 620"/>
                <a:gd name="T47" fmla="*/ 92 h 621"/>
                <a:gd name="T48" fmla="*/ 356 w 620"/>
                <a:gd name="T49" fmla="*/ 49 h 621"/>
                <a:gd name="T50" fmla="*/ 397 w 620"/>
                <a:gd name="T51" fmla="*/ 12 h 621"/>
                <a:gd name="T52" fmla="*/ 402 w 620"/>
                <a:gd name="T53" fmla="*/ 62 h 621"/>
                <a:gd name="T54" fmla="*/ 398 w 620"/>
                <a:gd name="T55" fmla="*/ 109 h 621"/>
                <a:gd name="T56" fmla="*/ 453 w 620"/>
                <a:gd name="T57" fmla="*/ 87 h 621"/>
                <a:gd name="T58" fmla="*/ 521 w 620"/>
                <a:gd name="T59" fmla="*/ 83 h 621"/>
                <a:gd name="T60" fmla="*/ 483 w 620"/>
                <a:gd name="T61" fmla="*/ 110 h 621"/>
                <a:gd name="T62" fmla="*/ 475 w 620"/>
                <a:gd name="T63" fmla="*/ 166 h 621"/>
                <a:gd name="T64" fmla="*/ 503 w 620"/>
                <a:gd name="T65" fmla="*/ 130 h 621"/>
                <a:gd name="T66" fmla="*/ 565 w 620"/>
                <a:gd name="T67" fmla="*/ 133 h 621"/>
                <a:gd name="T68" fmla="*/ 521 w 620"/>
                <a:gd name="T69" fmla="*/ 150 h 621"/>
                <a:gd name="T70" fmla="*/ 509 w 620"/>
                <a:gd name="T71" fmla="*/ 217 h 621"/>
                <a:gd name="T72" fmla="*/ 542 w 620"/>
                <a:gd name="T73" fmla="*/ 183 h 621"/>
                <a:gd name="T74" fmla="*/ 597 w 620"/>
                <a:gd name="T75" fmla="*/ 191 h 621"/>
                <a:gd name="T76" fmla="*/ 568 w 620"/>
                <a:gd name="T77" fmla="*/ 247 h 621"/>
                <a:gd name="T78" fmla="*/ 529 w 620"/>
                <a:gd name="T79" fmla="*/ 293 h 621"/>
                <a:gd name="T80" fmla="*/ 575 w 620"/>
                <a:gd name="T81" fmla="*/ 301 h 621"/>
                <a:gd name="T82" fmla="*/ 620 w 620"/>
                <a:gd name="T83" fmla="*/ 311 h 621"/>
                <a:gd name="T84" fmla="*/ 575 w 620"/>
                <a:gd name="T85" fmla="*/ 320 h 621"/>
                <a:gd name="T86" fmla="*/ 529 w 620"/>
                <a:gd name="T87" fmla="*/ 328 h 621"/>
                <a:gd name="T88" fmla="*/ 453 w 620"/>
                <a:gd name="T89" fmla="*/ 477 h 621"/>
                <a:gd name="T90" fmla="*/ 405 w 620"/>
                <a:gd name="T91" fmla="*/ 456 h 621"/>
                <a:gd name="T92" fmla="*/ 408 w 620"/>
                <a:gd name="T93" fmla="*/ 507 h 621"/>
                <a:gd name="T94" fmla="*/ 448 w 620"/>
                <a:gd name="T95" fmla="*/ 537 h 621"/>
                <a:gd name="T96" fmla="*/ 504 w 620"/>
                <a:gd name="T97" fmla="*/ 553 h 621"/>
                <a:gd name="T98" fmla="*/ 490 w 620"/>
                <a:gd name="T99" fmla="*/ 505 h 621"/>
                <a:gd name="T100" fmla="*/ 386 w 620"/>
                <a:gd name="T101" fmla="*/ 565 h 621"/>
                <a:gd name="T102" fmla="*/ 438 w 620"/>
                <a:gd name="T103" fmla="*/ 593 h 621"/>
                <a:gd name="T104" fmla="*/ 445 w 620"/>
                <a:gd name="T105" fmla="*/ 539 h 621"/>
                <a:gd name="T106" fmla="*/ 408 w 620"/>
                <a:gd name="T107" fmla="*/ 507 h 621"/>
                <a:gd name="T108" fmla="*/ 386 w 620"/>
                <a:gd name="T109" fmla="*/ 565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0" h="621">
                  <a:moveTo>
                    <a:pt x="529" y="328"/>
                  </a:moveTo>
                  <a:cubicBezTo>
                    <a:pt x="529" y="331"/>
                    <a:pt x="529" y="339"/>
                    <a:pt x="529" y="341"/>
                  </a:cubicBezTo>
                  <a:cubicBezTo>
                    <a:pt x="574" y="346"/>
                    <a:pt x="574" y="346"/>
                    <a:pt x="574" y="346"/>
                  </a:cubicBezTo>
                  <a:cubicBezTo>
                    <a:pt x="573" y="352"/>
                    <a:pt x="572" y="352"/>
                    <a:pt x="571" y="358"/>
                  </a:cubicBezTo>
                  <a:cubicBezTo>
                    <a:pt x="616" y="366"/>
                    <a:pt x="616" y="366"/>
                    <a:pt x="616" y="366"/>
                  </a:cubicBezTo>
                  <a:cubicBezTo>
                    <a:pt x="614" y="377"/>
                    <a:pt x="611" y="388"/>
                    <a:pt x="608" y="398"/>
                  </a:cubicBezTo>
                  <a:cubicBezTo>
                    <a:pt x="565" y="386"/>
                    <a:pt x="565" y="386"/>
                    <a:pt x="565" y="386"/>
                  </a:cubicBezTo>
                  <a:cubicBezTo>
                    <a:pt x="563" y="390"/>
                    <a:pt x="562" y="395"/>
                    <a:pt x="560" y="399"/>
                  </a:cubicBezTo>
                  <a:cubicBezTo>
                    <a:pt x="517" y="384"/>
                    <a:pt x="517" y="384"/>
                    <a:pt x="517" y="384"/>
                  </a:cubicBezTo>
                  <a:cubicBezTo>
                    <a:pt x="517" y="386"/>
                    <a:pt x="512" y="396"/>
                    <a:pt x="512" y="398"/>
                  </a:cubicBezTo>
                  <a:cubicBezTo>
                    <a:pt x="553" y="418"/>
                    <a:pt x="553" y="418"/>
                    <a:pt x="553" y="418"/>
                  </a:cubicBezTo>
                  <a:cubicBezTo>
                    <a:pt x="547" y="430"/>
                    <a:pt x="540" y="442"/>
                    <a:pt x="533" y="454"/>
                  </a:cubicBezTo>
                  <a:cubicBezTo>
                    <a:pt x="571" y="479"/>
                    <a:pt x="571" y="479"/>
                    <a:pt x="571" y="479"/>
                  </a:cubicBezTo>
                  <a:cubicBezTo>
                    <a:pt x="561" y="494"/>
                    <a:pt x="549" y="509"/>
                    <a:pt x="537" y="522"/>
                  </a:cubicBezTo>
                  <a:cubicBezTo>
                    <a:pt x="504" y="491"/>
                    <a:pt x="504" y="491"/>
                    <a:pt x="504" y="491"/>
                  </a:cubicBezTo>
                  <a:cubicBezTo>
                    <a:pt x="507" y="488"/>
                    <a:pt x="510" y="484"/>
                    <a:pt x="513" y="481"/>
                  </a:cubicBezTo>
                  <a:cubicBezTo>
                    <a:pt x="478" y="452"/>
                    <a:pt x="478" y="452"/>
                    <a:pt x="478" y="452"/>
                  </a:cubicBezTo>
                  <a:cubicBezTo>
                    <a:pt x="485" y="444"/>
                    <a:pt x="491" y="435"/>
                    <a:pt x="496" y="427"/>
                  </a:cubicBezTo>
                  <a:cubicBezTo>
                    <a:pt x="458" y="403"/>
                    <a:pt x="458" y="403"/>
                    <a:pt x="458" y="403"/>
                  </a:cubicBezTo>
                  <a:cubicBezTo>
                    <a:pt x="475" y="375"/>
                    <a:pt x="484" y="343"/>
                    <a:pt x="484" y="311"/>
                  </a:cubicBezTo>
                  <a:cubicBezTo>
                    <a:pt x="484" y="293"/>
                    <a:pt x="482" y="275"/>
                    <a:pt x="476" y="258"/>
                  </a:cubicBezTo>
                  <a:cubicBezTo>
                    <a:pt x="518" y="241"/>
                    <a:pt x="518" y="241"/>
                    <a:pt x="518" y="241"/>
                  </a:cubicBezTo>
                  <a:cubicBezTo>
                    <a:pt x="517" y="238"/>
                    <a:pt x="512" y="225"/>
                    <a:pt x="511" y="222"/>
                  </a:cubicBezTo>
                  <a:cubicBezTo>
                    <a:pt x="470" y="240"/>
                    <a:pt x="470" y="240"/>
                    <a:pt x="470" y="240"/>
                  </a:cubicBezTo>
                  <a:cubicBezTo>
                    <a:pt x="456" y="209"/>
                    <a:pt x="432" y="181"/>
                    <a:pt x="402" y="163"/>
                  </a:cubicBezTo>
                  <a:cubicBezTo>
                    <a:pt x="424" y="123"/>
                    <a:pt x="424" y="123"/>
                    <a:pt x="424" y="123"/>
                  </a:cubicBezTo>
                  <a:cubicBezTo>
                    <a:pt x="421" y="121"/>
                    <a:pt x="411" y="116"/>
                    <a:pt x="408" y="114"/>
                  </a:cubicBezTo>
                  <a:cubicBezTo>
                    <a:pt x="388" y="155"/>
                    <a:pt x="388" y="155"/>
                    <a:pt x="388" y="155"/>
                  </a:cubicBezTo>
                  <a:cubicBezTo>
                    <a:pt x="364" y="142"/>
                    <a:pt x="337" y="136"/>
                    <a:pt x="310" y="136"/>
                  </a:cubicBezTo>
                  <a:cubicBezTo>
                    <a:pt x="214" y="136"/>
                    <a:pt x="136" y="214"/>
                    <a:pt x="136" y="311"/>
                  </a:cubicBezTo>
                  <a:cubicBezTo>
                    <a:pt x="136" y="407"/>
                    <a:pt x="214" y="485"/>
                    <a:pt x="310" y="485"/>
                  </a:cubicBezTo>
                  <a:cubicBezTo>
                    <a:pt x="310" y="530"/>
                    <a:pt x="310" y="530"/>
                    <a:pt x="310" y="530"/>
                  </a:cubicBezTo>
                  <a:cubicBezTo>
                    <a:pt x="317" y="530"/>
                    <a:pt x="324" y="530"/>
                    <a:pt x="331" y="529"/>
                  </a:cubicBezTo>
                  <a:cubicBezTo>
                    <a:pt x="335" y="574"/>
                    <a:pt x="335" y="574"/>
                    <a:pt x="335" y="574"/>
                  </a:cubicBezTo>
                  <a:cubicBezTo>
                    <a:pt x="340" y="574"/>
                    <a:pt x="351" y="572"/>
                    <a:pt x="353" y="572"/>
                  </a:cubicBezTo>
                  <a:cubicBezTo>
                    <a:pt x="362" y="617"/>
                    <a:pt x="362" y="617"/>
                    <a:pt x="362" y="617"/>
                  </a:cubicBezTo>
                  <a:cubicBezTo>
                    <a:pt x="360" y="617"/>
                    <a:pt x="340" y="620"/>
                    <a:pt x="338" y="620"/>
                  </a:cubicBezTo>
                  <a:cubicBezTo>
                    <a:pt x="332" y="575"/>
                    <a:pt x="332" y="575"/>
                    <a:pt x="332" y="575"/>
                  </a:cubicBezTo>
                  <a:cubicBezTo>
                    <a:pt x="327" y="575"/>
                    <a:pt x="321" y="576"/>
                    <a:pt x="316" y="576"/>
                  </a:cubicBezTo>
                  <a:cubicBezTo>
                    <a:pt x="318" y="621"/>
                    <a:pt x="318" y="621"/>
                    <a:pt x="318" y="621"/>
                  </a:cubicBezTo>
                  <a:cubicBezTo>
                    <a:pt x="315" y="621"/>
                    <a:pt x="313" y="621"/>
                    <a:pt x="310" y="621"/>
                  </a:cubicBezTo>
                  <a:cubicBezTo>
                    <a:pt x="139" y="621"/>
                    <a:pt x="0" y="482"/>
                    <a:pt x="0" y="311"/>
                  </a:cubicBezTo>
                  <a:cubicBezTo>
                    <a:pt x="0" y="139"/>
                    <a:pt x="139" y="0"/>
                    <a:pt x="310" y="0"/>
                  </a:cubicBezTo>
                  <a:cubicBezTo>
                    <a:pt x="313" y="0"/>
                    <a:pt x="317" y="0"/>
                    <a:pt x="320" y="0"/>
                  </a:cubicBezTo>
                  <a:cubicBezTo>
                    <a:pt x="318" y="46"/>
                    <a:pt x="318" y="46"/>
                    <a:pt x="318" y="46"/>
                  </a:cubicBezTo>
                  <a:cubicBezTo>
                    <a:pt x="324" y="46"/>
                    <a:pt x="323" y="46"/>
                    <a:pt x="329" y="47"/>
                  </a:cubicBezTo>
                  <a:cubicBezTo>
                    <a:pt x="324" y="92"/>
                    <a:pt x="324" y="92"/>
                    <a:pt x="324" y="92"/>
                  </a:cubicBezTo>
                  <a:cubicBezTo>
                    <a:pt x="327" y="92"/>
                    <a:pt x="335" y="92"/>
                    <a:pt x="338" y="92"/>
                  </a:cubicBezTo>
                  <a:cubicBezTo>
                    <a:pt x="344" y="47"/>
                    <a:pt x="344" y="47"/>
                    <a:pt x="344" y="47"/>
                  </a:cubicBezTo>
                  <a:cubicBezTo>
                    <a:pt x="348" y="48"/>
                    <a:pt x="352" y="49"/>
                    <a:pt x="356" y="49"/>
                  </a:cubicBezTo>
                  <a:cubicBezTo>
                    <a:pt x="364" y="5"/>
                    <a:pt x="364" y="5"/>
                    <a:pt x="364" y="5"/>
                  </a:cubicBezTo>
                  <a:cubicBezTo>
                    <a:pt x="375" y="7"/>
                    <a:pt x="386" y="9"/>
                    <a:pt x="397" y="12"/>
                  </a:cubicBezTo>
                  <a:cubicBezTo>
                    <a:pt x="384" y="56"/>
                    <a:pt x="384" y="56"/>
                    <a:pt x="384" y="56"/>
                  </a:cubicBezTo>
                  <a:cubicBezTo>
                    <a:pt x="390" y="58"/>
                    <a:pt x="396" y="60"/>
                    <a:pt x="402" y="62"/>
                  </a:cubicBezTo>
                  <a:cubicBezTo>
                    <a:pt x="386" y="104"/>
                    <a:pt x="386" y="104"/>
                    <a:pt x="386" y="104"/>
                  </a:cubicBezTo>
                  <a:cubicBezTo>
                    <a:pt x="388" y="105"/>
                    <a:pt x="396" y="108"/>
                    <a:pt x="398" y="109"/>
                  </a:cubicBezTo>
                  <a:cubicBezTo>
                    <a:pt x="416" y="67"/>
                    <a:pt x="416" y="67"/>
                    <a:pt x="416" y="67"/>
                  </a:cubicBezTo>
                  <a:cubicBezTo>
                    <a:pt x="431" y="73"/>
                    <a:pt x="439" y="78"/>
                    <a:pt x="453" y="87"/>
                  </a:cubicBezTo>
                  <a:cubicBezTo>
                    <a:pt x="477" y="49"/>
                    <a:pt x="477" y="49"/>
                    <a:pt x="477" y="49"/>
                  </a:cubicBezTo>
                  <a:cubicBezTo>
                    <a:pt x="493" y="59"/>
                    <a:pt x="507" y="70"/>
                    <a:pt x="521" y="83"/>
                  </a:cubicBezTo>
                  <a:cubicBezTo>
                    <a:pt x="490" y="116"/>
                    <a:pt x="490" y="116"/>
                    <a:pt x="490" y="116"/>
                  </a:cubicBezTo>
                  <a:cubicBezTo>
                    <a:pt x="488" y="114"/>
                    <a:pt x="485" y="112"/>
                    <a:pt x="483" y="110"/>
                  </a:cubicBezTo>
                  <a:cubicBezTo>
                    <a:pt x="453" y="144"/>
                    <a:pt x="453" y="144"/>
                    <a:pt x="453" y="144"/>
                  </a:cubicBezTo>
                  <a:cubicBezTo>
                    <a:pt x="462" y="152"/>
                    <a:pt x="468" y="157"/>
                    <a:pt x="475" y="166"/>
                  </a:cubicBezTo>
                  <a:cubicBezTo>
                    <a:pt x="510" y="137"/>
                    <a:pt x="510" y="137"/>
                    <a:pt x="510" y="137"/>
                  </a:cubicBezTo>
                  <a:cubicBezTo>
                    <a:pt x="506" y="134"/>
                    <a:pt x="507" y="133"/>
                    <a:pt x="503" y="130"/>
                  </a:cubicBezTo>
                  <a:cubicBezTo>
                    <a:pt x="537" y="99"/>
                    <a:pt x="537" y="99"/>
                    <a:pt x="537" y="99"/>
                  </a:cubicBezTo>
                  <a:cubicBezTo>
                    <a:pt x="547" y="109"/>
                    <a:pt x="556" y="121"/>
                    <a:pt x="565" y="133"/>
                  </a:cubicBezTo>
                  <a:cubicBezTo>
                    <a:pt x="527" y="159"/>
                    <a:pt x="527" y="159"/>
                    <a:pt x="527" y="159"/>
                  </a:cubicBezTo>
                  <a:cubicBezTo>
                    <a:pt x="524" y="155"/>
                    <a:pt x="524" y="154"/>
                    <a:pt x="521" y="150"/>
                  </a:cubicBezTo>
                  <a:cubicBezTo>
                    <a:pt x="486" y="178"/>
                    <a:pt x="486" y="178"/>
                    <a:pt x="486" y="178"/>
                  </a:cubicBezTo>
                  <a:cubicBezTo>
                    <a:pt x="496" y="191"/>
                    <a:pt x="502" y="202"/>
                    <a:pt x="509" y="217"/>
                  </a:cubicBezTo>
                  <a:cubicBezTo>
                    <a:pt x="550" y="198"/>
                    <a:pt x="550" y="198"/>
                    <a:pt x="550" y="198"/>
                  </a:cubicBezTo>
                  <a:cubicBezTo>
                    <a:pt x="547" y="193"/>
                    <a:pt x="545" y="188"/>
                    <a:pt x="542" y="183"/>
                  </a:cubicBezTo>
                  <a:cubicBezTo>
                    <a:pt x="582" y="161"/>
                    <a:pt x="582" y="161"/>
                    <a:pt x="582" y="161"/>
                  </a:cubicBezTo>
                  <a:cubicBezTo>
                    <a:pt x="588" y="171"/>
                    <a:pt x="592" y="181"/>
                    <a:pt x="597" y="191"/>
                  </a:cubicBezTo>
                  <a:cubicBezTo>
                    <a:pt x="555" y="209"/>
                    <a:pt x="555" y="209"/>
                    <a:pt x="555" y="209"/>
                  </a:cubicBezTo>
                  <a:cubicBezTo>
                    <a:pt x="560" y="221"/>
                    <a:pt x="564" y="234"/>
                    <a:pt x="568" y="247"/>
                  </a:cubicBezTo>
                  <a:cubicBezTo>
                    <a:pt x="524" y="258"/>
                    <a:pt x="524" y="258"/>
                    <a:pt x="524" y="258"/>
                  </a:cubicBezTo>
                  <a:cubicBezTo>
                    <a:pt x="526" y="269"/>
                    <a:pt x="528" y="281"/>
                    <a:pt x="529" y="293"/>
                  </a:cubicBezTo>
                  <a:cubicBezTo>
                    <a:pt x="574" y="289"/>
                    <a:pt x="574" y="289"/>
                    <a:pt x="574" y="289"/>
                  </a:cubicBezTo>
                  <a:cubicBezTo>
                    <a:pt x="575" y="293"/>
                    <a:pt x="575" y="297"/>
                    <a:pt x="575" y="301"/>
                  </a:cubicBezTo>
                  <a:cubicBezTo>
                    <a:pt x="620" y="300"/>
                    <a:pt x="620" y="300"/>
                    <a:pt x="620" y="300"/>
                  </a:cubicBezTo>
                  <a:cubicBezTo>
                    <a:pt x="620" y="303"/>
                    <a:pt x="620" y="307"/>
                    <a:pt x="620" y="311"/>
                  </a:cubicBezTo>
                  <a:cubicBezTo>
                    <a:pt x="620" y="314"/>
                    <a:pt x="620" y="318"/>
                    <a:pt x="620" y="322"/>
                  </a:cubicBezTo>
                  <a:cubicBezTo>
                    <a:pt x="575" y="320"/>
                    <a:pt x="575" y="320"/>
                    <a:pt x="575" y="320"/>
                  </a:cubicBezTo>
                  <a:cubicBezTo>
                    <a:pt x="575" y="324"/>
                    <a:pt x="575" y="328"/>
                    <a:pt x="574" y="332"/>
                  </a:cubicBezTo>
                  <a:lnTo>
                    <a:pt x="529" y="328"/>
                  </a:lnTo>
                  <a:close/>
                  <a:moveTo>
                    <a:pt x="483" y="511"/>
                  </a:moveTo>
                  <a:cubicBezTo>
                    <a:pt x="453" y="477"/>
                    <a:pt x="453" y="477"/>
                    <a:pt x="453" y="477"/>
                  </a:cubicBezTo>
                  <a:cubicBezTo>
                    <a:pt x="444" y="485"/>
                    <a:pt x="439" y="489"/>
                    <a:pt x="429" y="495"/>
                  </a:cubicBezTo>
                  <a:cubicBezTo>
                    <a:pt x="405" y="456"/>
                    <a:pt x="405" y="456"/>
                    <a:pt x="405" y="456"/>
                  </a:cubicBezTo>
                  <a:cubicBezTo>
                    <a:pt x="403" y="458"/>
                    <a:pt x="386" y="468"/>
                    <a:pt x="386" y="468"/>
                  </a:cubicBezTo>
                  <a:cubicBezTo>
                    <a:pt x="408" y="507"/>
                    <a:pt x="408" y="507"/>
                    <a:pt x="408" y="507"/>
                  </a:cubicBezTo>
                  <a:cubicBezTo>
                    <a:pt x="408" y="507"/>
                    <a:pt x="424" y="499"/>
                    <a:pt x="425" y="498"/>
                  </a:cubicBezTo>
                  <a:cubicBezTo>
                    <a:pt x="448" y="537"/>
                    <a:pt x="448" y="537"/>
                    <a:pt x="448" y="537"/>
                  </a:cubicBezTo>
                  <a:cubicBezTo>
                    <a:pt x="458" y="531"/>
                    <a:pt x="467" y="524"/>
                    <a:pt x="476" y="517"/>
                  </a:cubicBezTo>
                  <a:cubicBezTo>
                    <a:pt x="504" y="553"/>
                    <a:pt x="504" y="553"/>
                    <a:pt x="504" y="553"/>
                  </a:cubicBezTo>
                  <a:cubicBezTo>
                    <a:pt x="510" y="548"/>
                    <a:pt x="516" y="543"/>
                    <a:pt x="521" y="538"/>
                  </a:cubicBezTo>
                  <a:cubicBezTo>
                    <a:pt x="490" y="505"/>
                    <a:pt x="490" y="505"/>
                    <a:pt x="490" y="505"/>
                  </a:cubicBezTo>
                  <a:cubicBezTo>
                    <a:pt x="488" y="507"/>
                    <a:pt x="485" y="509"/>
                    <a:pt x="483" y="511"/>
                  </a:cubicBezTo>
                  <a:close/>
                  <a:moveTo>
                    <a:pt x="386" y="565"/>
                  </a:moveTo>
                  <a:cubicBezTo>
                    <a:pt x="397" y="561"/>
                    <a:pt x="409" y="557"/>
                    <a:pt x="420" y="552"/>
                  </a:cubicBezTo>
                  <a:cubicBezTo>
                    <a:pt x="438" y="593"/>
                    <a:pt x="438" y="593"/>
                    <a:pt x="438" y="593"/>
                  </a:cubicBezTo>
                  <a:cubicBezTo>
                    <a:pt x="448" y="589"/>
                    <a:pt x="458" y="584"/>
                    <a:pt x="468" y="578"/>
                  </a:cubicBezTo>
                  <a:cubicBezTo>
                    <a:pt x="445" y="539"/>
                    <a:pt x="445" y="539"/>
                    <a:pt x="445" y="539"/>
                  </a:cubicBezTo>
                  <a:cubicBezTo>
                    <a:pt x="443" y="539"/>
                    <a:pt x="431" y="546"/>
                    <a:pt x="430" y="547"/>
                  </a:cubicBezTo>
                  <a:cubicBezTo>
                    <a:pt x="408" y="507"/>
                    <a:pt x="408" y="507"/>
                    <a:pt x="408" y="507"/>
                  </a:cubicBezTo>
                  <a:cubicBezTo>
                    <a:pt x="397" y="513"/>
                    <a:pt x="385" y="518"/>
                    <a:pt x="373" y="521"/>
                  </a:cubicBezTo>
                  <a:lnTo>
                    <a:pt x="386" y="565"/>
                  </a:ln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1"/>
            <p:cNvSpPr>
              <a:spLocks noChangeAspect="1" noEditPoints="1"/>
            </p:cNvSpPr>
            <p:nvPr/>
          </p:nvSpPr>
          <p:spPr bwMode="auto">
            <a:xfrm>
              <a:off x="1185863" y="3814763"/>
              <a:ext cx="2108200" cy="285750"/>
            </a:xfrm>
            <a:custGeom>
              <a:avLst/>
              <a:gdLst>
                <a:gd name="T0" fmla="*/ 0 w 1601"/>
                <a:gd name="T1" fmla="*/ 212 h 217"/>
                <a:gd name="T2" fmla="*/ 80 w 1601"/>
                <a:gd name="T3" fmla="*/ 185 h 217"/>
                <a:gd name="T4" fmla="*/ 234 w 1601"/>
                <a:gd name="T5" fmla="*/ 212 h 217"/>
                <a:gd name="T6" fmla="*/ 187 w 1601"/>
                <a:gd name="T7" fmla="*/ 28 h 217"/>
                <a:gd name="T8" fmla="*/ 107 w 1601"/>
                <a:gd name="T9" fmla="*/ 141 h 217"/>
                <a:gd name="T10" fmla="*/ 190 w 1601"/>
                <a:gd name="T11" fmla="*/ 141 h 217"/>
                <a:gd name="T12" fmla="*/ 485 w 1601"/>
                <a:gd name="T13" fmla="*/ 29 h 217"/>
                <a:gd name="T14" fmla="*/ 324 w 1601"/>
                <a:gd name="T15" fmla="*/ 212 h 217"/>
                <a:gd name="T16" fmla="*/ 385 w 1601"/>
                <a:gd name="T17" fmla="*/ 169 h 217"/>
                <a:gd name="T18" fmla="*/ 570 w 1601"/>
                <a:gd name="T19" fmla="*/ 99 h 217"/>
                <a:gd name="T20" fmla="*/ 480 w 1601"/>
                <a:gd name="T21" fmla="*/ 126 h 217"/>
                <a:gd name="T22" fmla="*/ 385 w 1601"/>
                <a:gd name="T23" fmla="*/ 75 h 217"/>
                <a:gd name="T24" fmla="*/ 509 w 1601"/>
                <a:gd name="T25" fmla="*/ 101 h 217"/>
                <a:gd name="T26" fmla="*/ 762 w 1601"/>
                <a:gd name="T27" fmla="*/ 29 h 217"/>
                <a:gd name="T28" fmla="*/ 601 w 1601"/>
                <a:gd name="T29" fmla="*/ 212 h 217"/>
                <a:gd name="T30" fmla="*/ 662 w 1601"/>
                <a:gd name="T31" fmla="*/ 169 h 217"/>
                <a:gd name="T32" fmla="*/ 847 w 1601"/>
                <a:gd name="T33" fmla="*/ 99 h 217"/>
                <a:gd name="T34" fmla="*/ 757 w 1601"/>
                <a:gd name="T35" fmla="*/ 126 h 217"/>
                <a:gd name="T36" fmla="*/ 662 w 1601"/>
                <a:gd name="T37" fmla="*/ 75 h 217"/>
                <a:gd name="T38" fmla="*/ 786 w 1601"/>
                <a:gd name="T39" fmla="*/ 101 h 217"/>
                <a:gd name="T40" fmla="*/ 865 w 1601"/>
                <a:gd name="T41" fmla="*/ 29 h 217"/>
                <a:gd name="T42" fmla="*/ 1133 w 1601"/>
                <a:gd name="T43" fmla="*/ 75 h 217"/>
                <a:gd name="T44" fmla="*/ 1030 w 1601"/>
                <a:gd name="T45" fmla="*/ 212 h 217"/>
                <a:gd name="T46" fmla="*/ 968 w 1601"/>
                <a:gd name="T47" fmla="*/ 75 h 217"/>
                <a:gd name="T48" fmla="*/ 865 w 1601"/>
                <a:gd name="T49" fmla="*/ 29 h 217"/>
                <a:gd name="T50" fmla="*/ 1230 w 1601"/>
                <a:gd name="T51" fmla="*/ 29 h 217"/>
                <a:gd name="T52" fmla="*/ 1168 w 1601"/>
                <a:gd name="T53" fmla="*/ 212 h 217"/>
                <a:gd name="T54" fmla="*/ 1415 w 1601"/>
                <a:gd name="T55" fmla="*/ 24 h 217"/>
                <a:gd name="T56" fmla="*/ 1415 w 1601"/>
                <a:gd name="T57" fmla="*/ 217 h 217"/>
                <a:gd name="T58" fmla="*/ 1415 w 1601"/>
                <a:gd name="T59" fmla="*/ 24 h 217"/>
                <a:gd name="T60" fmla="*/ 1331 w 1601"/>
                <a:gd name="T61" fmla="*/ 120 h 217"/>
                <a:gd name="T62" fmla="*/ 1500 w 1601"/>
                <a:gd name="T63" fmla="*/ 121 h 217"/>
                <a:gd name="T64" fmla="*/ 1580 w 1601"/>
                <a:gd name="T65" fmla="*/ 0 h 217"/>
                <a:gd name="T66" fmla="*/ 1580 w 1601"/>
                <a:gd name="T67" fmla="*/ 41 h 217"/>
                <a:gd name="T68" fmla="*/ 1580 w 1601"/>
                <a:gd name="T69" fmla="*/ 0 h 217"/>
                <a:gd name="T70" fmla="*/ 1564 w 1601"/>
                <a:gd name="T71" fmla="*/ 20 h 217"/>
                <a:gd name="T72" fmla="*/ 1595 w 1601"/>
                <a:gd name="T73" fmla="*/ 20 h 217"/>
                <a:gd name="T74" fmla="*/ 1584 w 1601"/>
                <a:gd name="T75" fmla="*/ 21 h 217"/>
                <a:gd name="T76" fmla="*/ 1589 w 1601"/>
                <a:gd name="T77" fmla="*/ 16 h 217"/>
                <a:gd name="T78" fmla="*/ 1580 w 1601"/>
                <a:gd name="T79" fmla="*/ 10 h 217"/>
                <a:gd name="T80" fmla="*/ 1572 w 1601"/>
                <a:gd name="T81" fmla="*/ 31 h 217"/>
                <a:gd name="T82" fmla="*/ 1577 w 1601"/>
                <a:gd name="T83" fmla="*/ 23 h 217"/>
                <a:gd name="T84" fmla="*/ 1583 w 1601"/>
                <a:gd name="T85" fmla="*/ 26 h 217"/>
                <a:gd name="T86" fmla="*/ 1590 w 1601"/>
                <a:gd name="T87" fmla="*/ 31 h 217"/>
                <a:gd name="T88" fmla="*/ 1584 w 1601"/>
                <a:gd name="T89" fmla="*/ 21 h 217"/>
                <a:gd name="T90" fmla="*/ 1577 w 1601"/>
                <a:gd name="T91" fmla="*/ 19 h 217"/>
                <a:gd name="T92" fmla="*/ 1579 w 1601"/>
                <a:gd name="T93" fmla="*/ 13 h 217"/>
                <a:gd name="T94" fmla="*/ 1579 w 1601"/>
                <a:gd name="T95" fmla="*/ 19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1" h="217">
                  <a:moveTo>
                    <a:pt x="115" y="28"/>
                  </a:moveTo>
                  <a:cubicBezTo>
                    <a:pt x="0" y="212"/>
                    <a:pt x="0" y="212"/>
                    <a:pt x="0" y="212"/>
                  </a:cubicBezTo>
                  <a:cubicBezTo>
                    <a:pt x="63" y="212"/>
                    <a:pt x="63" y="212"/>
                    <a:pt x="63" y="212"/>
                  </a:cubicBezTo>
                  <a:cubicBezTo>
                    <a:pt x="80" y="185"/>
                    <a:pt x="80" y="185"/>
                    <a:pt x="80" y="185"/>
                  </a:cubicBezTo>
                  <a:cubicBezTo>
                    <a:pt x="217" y="185"/>
                    <a:pt x="217" y="185"/>
                    <a:pt x="217" y="185"/>
                  </a:cubicBezTo>
                  <a:cubicBezTo>
                    <a:pt x="234" y="212"/>
                    <a:pt x="234" y="212"/>
                    <a:pt x="234" y="212"/>
                  </a:cubicBezTo>
                  <a:cubicBezTo>
                    <a:pt x="302" y="212"/>
                    <a:pt x="302" y="212"/>
                    <a:pt x="302" y="212"/>
                  </a:cubicBezTo>
                  <a:cubicBezTo>
                    <a:pt x="187" y="28"/>
                    <a:pt x="187" y="28"/>
                    <a:pt x="187" y="28"/>
                  </a:cubicBezTo>
                  <a:lnTo>
                    <a:pt x="115" y="28"/>
                  </a:lnTo>
                  <a:close/>
                  <a:moveTo>
                    <a:pt x="107" y="141"/>
                  </a:moveTo>
                  <a:cubicBezTo>
                    <a:pt x="148" y="75"/>
                    <a:pt x="148" y="75"/>
                    <a:pt x="148" y="75"/>
                  </a:cubicBezTo>
                  <a:cubicBezTo>
                    <a:pt x="190" y="141"/>
                    <a:pt x="190" y="141"/>
                    <a:pt x="190" y="141"/>
                  </a:cubicBezTo>
                  <a:lnTo>
                    <a:pt x="107" y="141"/>
                  </a:lnTo>
                  <a:close/>
                  <a:moveTo>
                    <a:pt x="485" y="29"/>
                  </a:moveTo>
                  <a:cubicBezTo>
                    <a:pt x="324" y="29"/>
                    <a:pt x="324" y="29"/>
                    <a:pt x="324" y="29"/>
                  </a:cubicBezTo>
                  <a:cubicBezTo>
                    <a:pt x="324" y="212"/>
                    <a:pt x="324" y="212"/>
                    <a:pt x="324" y="212"/>
                  </a:cubicBezTo>
                  <a:cubicBezTo>
                    <a:pt x="385" y="212"/>
                    <a:pt x="385" y="212"/>
                    <a:pt x="385" y="212"/>
                  </a:cubicBezTo>
                  <a:cubicBezTo>
                    <a:pt x="385" y="169"/>
                    <a:pt x="385" y="169"/>
                    <a:pt x="385" y="169"/>
                  </a:cubicBezTo>
                  <a:cubicBezTo>
                    <a:pt x="395" y="169"/>
                    <a:pt x="467" y="169"/>
                    <a:pt x="485" y="169"/>
                  </a:cubicBezTo>
                  <a:cubicBezTo>
                    <a:pt x="534" y="169"/>
                    <a:pt x="570" y="156"/>
                    <a:pt x="570" y="99"/>
                  </a:cubicBezTo>
                  <a:cubicBezTo>
                    <a:pt x="570" y="41"/>
                    <a:pt x="535" y="29"/>
                    <a:pt x="485" y="29"/>
                  </a:cubicBezTo>
                  <a:close/>
                  <a:moveTo>
                    <a:pt x="480" y="126"/>
                  </a:moveTo>
                  <a:cubicBezTo>
                    <a:pt x="467" y="126"/>
                    <a:pt x="396" y="126"/>
                    <a:pt x="385" y="126"/>
                  </a:cubicBezTo>
                  <a:cubicBezTo>
                    <a:pt x="385" y="75"/>
                    <a:pt x="385" y="75"/>
                    <a:pt x="385" y="75"/>
                  </a:cubicBezTo>
                  <a:cubicBezTo>
                    <a:pt x="385" y="75"/>
                    <a:pt x="463" y="75"/>
                    <a:pt x="480" y="75"/>
                  </a:cubicBezTo>
                  <a:cubicBezTo>
                    <a:pt x="502" y="75"/>
                    <a:pt x="509" y="81"/>
                    <a:pt x="509" y="101"/>
                  </a:cubicBezTo>
                  <a:cubicBezTo>
                    <a:pt x="509" y="120"/>
                    <a:pt x="503" y="126"/>
                    <a:pt x="480" y="126"/>
                  </a:cubicBezTo>
                  <a:close/>
                  <a:moveTo>
                    <a:pt x="762" y="29"/>
                  </a:moveTo>
                  <a:cubicBezTo>
                    <a:pt x="601" y="29"/>
                    <a:pt x="601" y="29"/>
                    <a:pt x="601" y="29"/>
                  </a:cubicBezTo>
                  <a:cubicBezTo>
                    <a:pt x="601" y="212"/>
                    <a:pt x="601" y="212"/>
                    <a:pt x="601" y="212"/>
                  </a:cubicBezTo>
                  <a:cubicBezTo>
                    <a:pt x="662" y="212"/>
                    <a:pt x="662" y="212"/>
                    <a:pt x="662" y="212"/>
                  </a:cubicBezTo>
                  <a:cubicBezTo>
                    <a:pt x="662" y="169"/>
                    <a:pt x="662" y="169"/>
                    <a:pt x="662" y="169"/>
                  </a:cubicBezTo>
                  <a:cubicBezTo>
                    <a:pt x="672" y="169"/>
                    <a:pt x="744" y="169"/>
                    <a:pt x="762" y="169"/>
                  </a:cubicBezTo>
                  <a:cubicBezTo>
                    <a:pt x="811" y="169"/>
                    <a:pt x="847" y="156"/>
                    <a:pt x="847" y="99"/>
                  </a:cubicBezTo>
                  <a:cubicBezTo>
                    <a:pt x="847" y="41"/>
                    <a:pt x="812" y="29"/>
                    <a:pt x="762" y="29"/>
                  </a:cubicBezTo>
                  <a:close/>
                  <a:moveTo>
                    <a:pt x="757" y="126"/>
                  </a:moveTo>
                  <a:cubicBezTo>
                    <a:pt x="744" y="126"/>
                    <a:pt x="673" y="126"/>
                    <a:pt x="662" y="126"/>
                  </a:cubicBezTo>
                  <a:cubicBezTo>
                    <a:pt x="662" y="75"/>
                    <a:pt x="662" y="75"/>
                    <a:pt x="662" y="75"/>
                  </a:cubicBezTo>
                  <a:cubicBezTo>
                    <a:pt x="662" y="75"/>
                    <a:pt x="740" y="75"/>
                    <a:pt x="757" y="75"/>
                  </a:cubicBezTo>
                  <a:cubicBezTo>
                    <a:pt x="779" y="75"/>
                    <a:pt x="786" y="81"/>
                    <a:pt x="786" y="101"/>
                  </a:cubicBezTo>
                  <a:cubicBezTo>
                    <a:pt x="786" y="120"/>
                    <a:pt x="780" y="126"/>
                    <a:pt x="757" y="126"/>
                  </a:cubicBezTo>
                  <a:close/>
                  <a:moveTo>
                    <a:pt x="865" y="29"/>
                  </a:moveTo>
                  <a:cubicBezTo>
                    <a:pt x="1133" y="29"/>
                    <a:pt x="1133" y="29"/>
                    <a:pt x="1133" y="29"/>
                  </a:cubicBezTo>
                  <a:cubicBezTo>
                    <a:pt x="1133" y="75"/>
                    <a:pt x="1133" y="75"/>
                    <a:pt x="1133" y="75"/>
                  </a:cubicBezTo>
                  <a:cubicBezTo>
                    <a:pt x="1030" y="75"/>
                    <a:pt x="1030" y="75"/>
                    <a:pt x="1030" y="75"/>
                  </a:cubicBezTo>
                  <a:cubicBezTo>
                    <a:pt x="1030" y="212"/>
                    <a:pt x="1030" y="212"/>
                    <a:pt x="1030" y="212"/>
                  </a:cubicBezTo>
                  <a:cubicBezTo>
                    <a:pt x="968" y="212"/>
                    <a:pt x="968" y="212"/>
                    <a:pt x="968" y="212"/>
                  </a:cubicBezTo>
                  <a:cubicBezTo>
                    <a:pt x="968" y="75"/>
                    <a:pt x="968" y="75"/>
                    <a:pt x="968" y="75"/>
                  </a:cubicBezTo>
                  <a:cubicBezTo>
                    <a:pt x="865" y="75"/>
                    <a:pt x="865" y="75"/>
                    <a:pt x="865" y="75"/>
                  </a:cubicBezTo>
                  <a:lnTo>
                    <a:pt x="865" y="29"/>
                  </a:lnTo>
                  <a:close/>
                  <a:moveTo>
                    <a:pt x="1168" y="29"/>
                  </a:moveTo>
                  <a:cubicBezTo>
                    <a:pt x="1230" y="29"/>
                    <a:pt x="1230" y="29"/>
                    <a:pt x="1230" y="29"/>
                  </a:cubicBezTo>
                  <a:cubicBezTo>
                    <a:pt x="1230" y="212"/>
                    <a:pt x="1230" y="212"/>
                    <a:pt x="1230" y="212"/>
                  </a:cubicBezTo>
                  <a:cubicBezTo>
                    <a:pt x="1168" y="212"/>
                    <a:pt x="1168" y="212"/>
                    <a:pt x="1168" y="212"/>
                  </a:cubicBezTo>
                  <a:lnTo>
                    <a:pt x="1168" y="29"/>
                  </a:lnTo>
                  <a:close/>
                  <a:moveTo>
                    <a:pt x="1415" y="24"/>
                  </a:moveTo>
                  <a:cubicBezTo>
                    <a:pt x="1311" y="24"/>
                    <a:pt x="1265" y="40"/>
                    <a:pt x="1265" y="121"/>
                  </a:cubicBezTo>
                  <a:cubicBezTo>
                    <a:pt x="1265" y="201"/>
                    <a:pt x="1310" y="217"/>
                    <a:pt x="1415" y="217"/>
                  </a:cubicBezTo>
                  <a:cubicBezTo>
                    <a:pt x="1519" y="217"/>
                    <a:pt x="1566" y="201"/>
                    <a:pt x="1566" y="120"/>
                  </a:cubicBezTo>
                  <a:cubicBezTo>
                    <a:pt x="1566" y="40"/>
                    <a:pt x="1520" y="24"/>
                    <a:pt x="1415" y="24"/>
                  </a:cubicBezTo>
                  <a:close/>
                  <a:moveTo>
                    <a:pt x="1415" y="172"/>
                  </a:moveTo>
                  <a:cubicBezTo>
                    <a:pt x="1350" y="172"/>
                    <a:pt x="1331" y="168"/>
                    <a:pt x="1331" y="120"/>
                  </a:cubicBezTo>
                  <a:cubicBezTo>
                    <a:pt x="1331" y="73"/>
                    <a:pt x="1350" y="70"/>
                    <a:pt x="1415" y="70"/>
                  </a:cubicBezTo>
                  <a:cubicBezTo>
                    <a:pt x="1480" y="70"/>
                    <a:pt x="1500" y="73"/>
                    <a:pt x="1500" y="121"/>
                  </a:cubicBezTo>
                  <a:cubicBezTo>
                    <a:pt x="1500" y="168"/>
                    <a:pt x="1482" y="172"/>
                    <a:pt x="1415" y="172"/>
                  </a:cubicBezTo>
                  <a:close/>
                  <a:moveTo>
                    <a:pt x="1580" y="0"/>
                  </a:moveTo>
                  <a:cubicBezTo>
                    <a:pt x="1568" y="0"/>
                    <a:pt x="1559" y="9"/>
                    <a:pt x="1559" y="20"/>
                  </a:cubicBezTo>
                  <a:cubicBezTo>
                    <a:pt x="1559" y="32"/>
                    <a:pt x="1568" y="41"/>
                    <a:pt x="1580" y="41"/>
                  </a:cubicBezTo>
                  <a:cubicBezTo>
                    <a:pt x="1592" y="41"/>
                    <a:pt x="1601" y="32"/>
                    <a:pt x="1601" y="20"/>
                  </a:cubicBezTo>
                  <a:cubicBezTo>
                    <a:pt x="1601" y="9"/>
                    <a:pt x="1592" y="0"/>
                    <a:pt x="1580" y="0"/>
                  </a:cubicBezTo>
                  <a:close/>
                  <a:moveTo>
                    <a:pt x="1580" y="37"/>
                  </a:moveTo>
                  <a:cubicBezTo>
                    <a:pt x="1571" y="37"/>
                    <a:pt x="1564" y="29"/>
                    <a:pt x="1564" y="20"/>
                  </a:cubicBezTo>
                  <a:cubicBezTo>
                    <a:pt x="1564" y="11"/>
                    <a:pt x="1571" y="4"/>
                    <a:pt x="1580" y="4"/>
                  </a:cubicBezTo>
                  <a:cubicBezTo>
                    <a:pt x="1589" y="4"/>
                    <a:pt x="1595" y="11"/>
                    <a:pt x="1595" y="20"/>
                  </a:cubicBezTo>
                  <a:cubicBezTo>
                    <a:pt x="1595" y="29"/>
                    <a:pt x="1589" y="37"/>
                    <a:pt x="1580" y="37"/>
                  </a:cubicBezTo>
                  <a:close/>
                  <a:moveTo>
                    <a:pt x="1584" y="21"/>
                  </a:moveTo>
                  <a:cubicBezTo>
                    <a:pt x="1584" y="21"/>
                    <a:pt x="1584" y="21"/>
                    <a:pt x="1584" y="21"/>
                  </a:cubicBezTo>
                  <a:cubicBezTo>
                    <a:pt x="1587" y="20"/>
                    <a:pt x="1589" y="18"/>
                    <a:pt x="1589" y="16"/>
                  </a:cubicBezTo>
                  <a:cubicBezTo>
                    <a:pt x="1589" y="14"/>
                    <a:pt x="1588" y="12"/>
                    <a:pt x="1587" y="12"/>
                  </a:cubicBezTo>
                  <a:cubicBezTo>
                    <a:pt x="1585" y="11"/>
                    <a:pt x="1583" y="10"/>
                    <a:pt x="1580" y="10"/>
                  </a:cubicBezTo>
                  <a:cubicBezTo>
                    <a:pt x="1576" y="10"/>
                    <a:pt x="1574" y="10"/>
                    <a:pt x="1572" y="11"/>
                  </a:cubicBezTo>
                  <a:cubicBezTo>
                    <a:pt x="1572" y="31"/>
                    <a:pt x="1572" y="31"/>
                    <a:pt x="1572" y="31"/>
                  </a:cubicBezTo>
                  <a:cubicBezTo>
                    <a:pt x="1577" y="31"/>
                    <a:pt x="1577" y="31"/>
                    <a:pt x="1577" y="31"/>
                  </a:cubicBezTo>
                  <a:cubicBezTo>
                    <a:pt x="1577" y="23"/>
                    <a:pt x="1577" y="23"/>
                    <a:pt x="1577" y="23"/>
                  </a:cubicBezTo>
                  <a:cubicBezTo>
                    <a:pt x="1579" y="23"/>
                    <a:pt x="1579" y="23"/>
                    <a:pt x="1579" y="23"/>
                  </a:cubicBezTo>
                  <a:cubicBezTo>
                    <a:pt x="1581" y="23"/>
                    <a:pt x="1583" y="24"/>
                    <a:pt x="1583" y="26"/>
                  </a:cubicBezTo>
                  <a:cubicBezTo>
                    <a:pt x="1584" y="28"/>
                    <a:pt x="1584" y="30"/>
                    <a:pt x="1585" y="31"/>
                  </a:cubicBezTo>
                  <a:cubicBezTo>
                    <a:pt x="1590" y="31"/>
                    <a:pt x="1590" y="31"/>
                    <a:pt x="1590" y="31"/>
                  </a:cubicBezTo>
                  <a:cubicBezTo>
                    <a:pt x="1589" y="30"/>
                    <a:pt x="1589" y="29"/>
                    <a:pt x="1588" y="26"/>
                  </a:cubicBezTo>
                  <a:cubicBezTo>
                    <a:pt x="1588" y="23"/>
                    <a:pt x="1586" y="22"/>
                    <a:pt x="1584" y="21"/>
                  </a:cubicBezTo>
                  <a:close/>
                  <a:moveTo>
                    <a:pt x="1579" y="19"/>
                  </a:moveTo>
                  <a:cubicBezTo>
                    <a:pt x="1577" y="19"/>
                    <a:pt x="1577" y="19"/>
                    <a:pt x="1577" y="19"/>
                  </a:cubicBezTo>
                  <a:cubicBezTo>
                    <a:pt x="1577" y="14"/>
                    <a:pt x="1577" y="14"/>
                    <a:pt x="1577" y="14"/>
                  </a:cubicBezTo>
                  <a:cubicBezTo>
                    <a:pt x="1577" y="14"/>
                    <a:pt x="1578" y="13"/>
                    <a:pt x="1579" y="13"/>
                  </a:cubicBezTo>
                  <a:cubicBezTo>
                    <a:pt x="1582" y="13"/>
                    <a:pt x="1584" y="15"/>
                    <a:pt x="1584" y="16"/>
                  </a:cubicBezTo>
                  <a:cubicBezTo>
                    <a:pt x="1584" y="19"/>
                    <a:pt x="1582" y="19"/>
                    <a:pt x="1579" y="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772109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rge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819150"/>
            <a:ext cx="8229601" cy="365760"/>
          </a:xfrm>
          <a:prstGeom prst="rect">
            <a:avLst/>
          </a:prstGeom>
        </p:spPr>
        <p:txBody>
          <a:bodyPr anchor="t" anchorCtr="0">
            <a:noAutofit/>
          </a:bodyPr>
          <a:lstStyle>
            <a:lvl1pPr marL="0" indent="0">
              <a:buNone/>
              <a:defRPr sz="2400" b="0">
                <a:solidFill>
                  <a:schemeClr val="accent1"/>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Edit Master text styles</a:t>
            </a:r>
          </a:p>
        </p:txBody>
      </p:sp>
      <p:sp>
        <p:nvSpPr>
          <p:cNvPr id="12" name="Chart Placeholder 11"/>
          <p:cNvSpPr>
            <a:spLocks noGrp="1"/>
          </p:cNvSpPr>
          <p:nvPr>
            <p:ph type="chart" sz="quarter" idx="11"/>
          </p:nvPr>
        </p:nvSpPr>
        <p:spPr>
          <a:xfrm>
            <a:off x="457201" y="1292241"/>
            <a:ext cx="8229601" cy="3336925"/>
          </a:xfrm>
          <a:prstGeom prst="rect">
            <a:avLst/>
          </a:prstGeom>
        </p:spPr>
        <p:txBody>
          <a:bodyPr vert="horz" lIns="0" tIns="0" rIns="0" bIns="0" rtlCol="0">
            <a:normAutofit/>
          </a:bodyPr>
          <a:lstStyle>
            <a:lvl1pPr>
              <a:defRPr lang="en-US"/>
            </a:lvl1pPr>
          </a:lstStyle>
          <a:p>
            <a:pPr lvl="0"/>
            <a:r>
              <a:rPr lang="en-US"/>
              <a:t>Click icon to add chart</a:t>
            </a:r>
          </a:p>
        </p:txBody>
      </p:sp>
    </p:spTree>
    <p:extLst>
      <p:ext uri="{BB962C8B-B14F-4D97-AF65-F5344CB8AC3E}">
        <p14:creationId xmlns:p14="http://schemas.microsoft.com/office/powerpoint/2010/main" val="3313999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72601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210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randing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2146777" y="2266950"/>
            <a:ext cx="4850446" cy="520045"/>
          </a:xfrm>
        </p:spPr>
        <p:txBody>
          <a:bodyPr anchor="ctr" anchorCtr="0">
            <a:spAutoFit/>
          </a:bodyPr>
          <a:lstStyle>
            <a:lvl1pPr algn="ctr">
              <a:defRPr>
                <a:solidFill>
                  <a:srgbClr val="FFFFFF"/>
                </a:solidFill>
              </a:defRPr>
            </a:lvl1pPr>
          </a:lstStyle>
          <a:p>
            <a:r>
              <a:rPr lang="en-US"/>
              <a:t>Click to edit Master title style</a:t>
            </a:r>
            <a:endParaRPr lang="en-US" dirty="0"/>
          </a:p>
        </p:txBody>
      </p:sp>
    </p:spTree>
    <p:extLst>
      <p:ext uri="{BB962C8B-B14F-4D97-AF65-F5344CB8AC3E}">
        <p14:creationId xmlns:p14="http://schemas.microsoft.com/office/powerpoint/2010/main" val="2853389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1" y="914400"/>
            <a:ext cx="8229602" cy="37147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0973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916"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1" y="914400"/>
            <a:ext cx="8229601" cy="3714750"/>
          </a:xfrm>
          <a:prstGeom prst="rect">
            <a:avLst/>
          </a:prstGeom>
        </p:spPr>
        <p:txBody>
          <a:bodyPr/>
          <a:lstStyle>
            <a:lvl1pPr marL="0" indent="0">
              <a:buNone/>
              <a:defRPr>
                <a:solidFill>
                  <a:schemeClr val="accent1"/>
                </a:solidFill>
              </a:defRPr>
            </a:lvl1pPr>
            <a:lvl2pPr marL="0" indent="0">
              <a:buNone/>
              <a:defRPr b="0">
                <a:solidFill>
                  <a:schemeClr val="tx2"/>
                </a:solidFill>
              </a:defRPr>
            </a:lvl2pPr>
            <a:lvl3pPr marL="0" indent="0">
              <a:buNone/>
              <a:defRPr b="0">
                <a:solidFill>
                  <a:schemeClr val="tx2"/>
                </a:solidFill>
              </a:defRPr>
            </a:lvl3pPr>
            <a:lvl4pPr marL="227013" indent="-169863">
              <a:buClrTx/>
              <a:buFont typeface="Wingdings" panose="05000000000000000000" pitchFamily="2" charset="2"/>
              <a:buChar char="§"/>
              <a:defRPr>
                <a:solidFill>
                  <a:schemeClr val="tx2"/>
                </a:solidFill>
              </a:defRPr>
            </a:lvl4pPr>
            <a:lvl5pPr marL="514350" indent="-171450">
              <a:buClrTx/>
              <a:buFont typeface="Wingdings" panose="05000000000000000000" pitchFamily="2" charset="2"/>
              <a:buChar cha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1681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userDrawn="1">
            <p:ph type="ctrTitle" hasCustomPrompt="1"/>
          </p:nvPr>
        </p:nvSpPr>
        <p:spPr>
          <a:xfrm>
            <a:off x="1774989" y="1928193"/>
            <a:ext cx="5594023" cy="621612"/>
          </a:xfrm>
        </p:spPr>
        <p:txBody>
          <a:bodyPr wrap="square" anchor="ctr" anchorCtr="0">
            <a:spAutoFit/>
          </a:bodyPr>
          <a:lstStyle>
            <a:lvl1pPr algn="ctr">
              <a:defRPr sz="4050" b="0" baseline="0">
                <a:solidFill>
                  <a:schemeClr val="accent1"/>
                </a:solidFill>
              </a:defRPr>
            </a:lvl1pPr>
          </a:lstStyle>
          <a:p>
            <a:r>
              <a:rPr lang="en-US" dirty="0"/>
              <a:t>&lt;Section Name Here&gt;</a:t>
            </a:r>
          </a:p>
        </p:txBody>
      </p:sp>
      <p:sp>
        <p:nvSpPr>
          <p:cNvPr id="6" name="Text Placeholder 5"/>
          <p:cNvSpPr>
            <a:spLocks noGrp="1"/>
          </p:cNvSpPr>
          <p:nvPr>
            <p:ph type="body" sz="quarter" idx="10" hasCustomPrompt="1"/>
          </p:nvPr>
        </p:nvSpPr>
        <p:spPr>
          <a:xfrm>
            <a:off x="1774989" y="2516819"/>
            <a:ext cx="5594022" cy="285750"/>
          </a:xfrm>
          <a:prstGeom prst="rect">
            <a:avLst/>
          </a:prstGeom>
        </p:spPr>
        <p:txBody>
          <a:bodyPr>
            <a:noAutofit/>
          </a:bodyPr>
          <a:lstStyle>
            <a:lvl1pPr marL="0" indent="0" algn="ctr">
              <a:buNone/>
              <a:defRPr sz="3000">
                <a:solidFill>
                  <a:srgbClr val="FFFFFF"/>
                </a:solidFill>
              </a:defRPr>
            </a:lvl1pPr>
            <a:lvl2pPr marL="288707" indent="0">
              <a:buNone/>
              <a:defRPr/>
            </a:lvl2pPr>
            <a:lvl3pPr marL="569477" indent="0">
              <a:buNone/>
              <a:defRPr/>
            </a:lvl3pPr>
            <a:lvl4pPr marL="855009" indent="0">
              <a:buNone/>
              <a:defRPr/>
            </a:lvl4pPr>
            <a:lvl5pPr marL="1140542" indent="0">
              <a:buNone/>
              <a:defRPr/>
            </a:lvl5pPr>
          </a:lstStyle>
          <a:p>
            <a:pPr lvl="0"/>
            <a:r>
              <a:rPr lang="en-US" dirty="0"/>
              <a:t>&lt;sub head here&gt;</a:t>
            </a:r>
          </a:p>
        </p:txBody>
      </p:sp>
    </p:spTree>
    <p:extLst>
      <p:ext uri="{BB962C8B-B14F-4D97-AF65-F5344CB8AC3E}">
        <p14:creationId xmlns:p14="http://schemas.microsoft.com/office/powerpoint/2010/main" val="1062477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4"/>
          </p:nvPr>
        </p:nvSpPr>
        <p:spPr>
          <a:xfrm>
            <a:off x="457319" y="923925"/>
            <a:ext cx="4005116" cy="3702844"/>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quarter" idx="15"/>
          </p:nvPr>
        </p:nvSpPr>
        <p:spPr>
          <a:xfrm>
            <a:off x="4681566" y="923925"/>
            <a:ext cx="4005115" cy="3702844"/>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17563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6" name="Content Placeholder 5"/>
          <p:cNvSpPr>
            <a:spLocks noGrp="1"/>
          </p:cNvSpPr>
          <p:nvPr>
            <p:ph sz="quarter" idx="16"/>
          </p:nvPr>
        </p:nvSpPr>
        <p:spPr>
          <a:xfrm>
            <a:off x="457319" y="1232298"/>
            <a:ext cx="4005116" cy="3396853"/>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7"/>
          </p:nvPr>
        </p:nvSpPr>
        <p:spPr>
          <a:xfrm>
            <a:off x="4681566" y="1232298"/>
            <a:ext cx="4005115" cy="3396853"/>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8" name="Text Placeholder 7"/>
          <p:cNvSpPr>
            <a:spLocks noGrp="1"/>
          </p:cNvSpPr>
          <p:nvPr>
            <p:ph type="body" sz="quarter" idx="10"/>
          </p:nvPr>
        </p:nvSpPr>
        <p:spPr>
          <a:xfrm>
            <a:off x="457199" y="819150"/>
            <a:ext cx="4005072" cy="307777"/>
          </a:xfrm>
          <a:prstGeom prst="rect">
            <a:avLst/>
          </a:prstGeom>
        </p:spPr>
        <p:txBody>
          <a:bodyPr>
            <a:noAutofit/>
          </a:bodyPr>
          <a:lstStyle>
            <a:lvl1pPr marL="0" indent="0">
              <a:buNone/>
              <a:defRPr sz="2400">
                <a:solidFill>
                  <a:schemeClr val="accent1"/>
                </a:solidFill>
              </a:defRPr>
            </a:lvl1pPr>
          </a:lstStyle>
          <a:p>
            <a:pPr lvl="0"/>
            <a:r>
              <a:rPr lang="en-US"/>
              <a:t>Edit Master text styles</a:t>
            </a:r>
          </a:p>
        </p:txBody>
      </p:sp>
      <p:sp>
        <p:nvSpPr>
          <p:cNvPr id="12" name="Text Placeholder 7"/>
          <p:cNvSpPr>
            <a:spLocks noGrp="1"/>
          </p:cNvSpPr>
          <p:nvPr>
            <p:ph type="body" sz="quarter" idx="11"/>
          </p:nvPr>
        </p:nvSpPr>
        <p:spPr>
          <a:xfrm>
            <a:off x="4681730" y="819150"/>
            <a:ext cx="4005072" cy="307777"/>
          </a:xfrm>
          <a:prstGeom prst="rect">
            <a:avLst/>
          </a:prstGeom>
        </p:spPr>
        <p:txBody>
          <a:bodyPr>
            <a:noAutofit/>
          </a:bodyPr>
          <a:lstStyle>
            <a:lvl1pPr marL="0" indent="0">
              <a:buNone/>
              <a:defRPr sz="2400">
                <a:solidFill>
                  <a:schemeClr val="accent1"/>
                </a:solidFill>
              </a:defRPr>
            </a:lvl1pPr>
          </a:lstStyle>
          <a:p>
            <a:pPr lvl="0"/>
            <a:r>
              <a:rPr lang="en-US"/>
              <a:t>Edit Master text styles</a:t>
            </a:r>
          </a:p>
        </p:txBody>
      </p:sp>
    </p:spTree>
    <p:extLst>
      <p:ext uri="{BB962C8B-B14F-4D97-AF65-F5344CB8AC3E}">
        <p14:creationId xmlns:p14="http://schemas.microsoft.com/office/powerpoint/2010/main" val="364000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ontent">
    <p:spTree>
      <p:nvGrpSpPr>
        <p:cNvPr id="1" name=""/>
        <p:cNvGrpSpPr/>
        <p:nvPr/>
      </p:nvGrpSpPr>
      <p:grpSpPr>
        <a:xfrm>
          <a:off x="0" y="0"/>
          <a:ext cx="0" cy="0"/>
          <a:chOff x="0" y="0"/>
          <a:chExt cx="0" cy="0"/>
        </a:xfrm>
      </p:grpSpPr>
      <p:sp>
        <p:nvSpPr>
          <p:cNvPr id="7" name="Content Placeholder 6"/>
          <p:cNvSpPr>
            <a:spLocks noGrp="1"/>
          </p:cNvSpPr>
          <p:nvPr>
            <p:ph sz="quarter" idx="14"/>
          </p:nvPr>
        </p:nvSpPr>
        <p:spPr>
          <a:xfrm>
            <a:off x="4681566" y="923925"/>
            <a:ext cx="4005115" cy="3705225"/>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p:cNvSpPr>
            <a:spLocks noGrp="1"/>
          </p:cNvSpPr>
          <p:nvPr>
            <p:ph type="body" idx="1"/>
          </p:nvPr>
        </p:nvSpPr>
        <p:spPr>
          <a:xfrm>
            <a:off x="457199" y="819150"/>
            <a:ext cx="4005072" cy="365760"/>
          </a:xfrm>
          <a:prstGeom prst="rect">
            <a:avLst/>
          </a:prstGeom>
        </p:spPr>
        <p:txBody>
          <a:bodyPr anchor="t" anchorCtr="0">
            <a:noAutofit/>
          </a:bodyPr>
          <a:lstStyle>
            <a:lvl1pPr marL="0" indent="0">
              <a:buNone/>
              <a:defRPr sz="2400" b="0">
                <a:solidFill>
                  <a:schemeClr val="accent1"/>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Edit Master text styles</a:t>
            </a:r>
          </a:p>
        </p:txBody>
      </p:sp>
      <p:sp>
        <p:nvSpPr>
          <p:cNvPr id="14" name="Picture Placeholder 13"/>
          <p:cNvSpPr>
            <a:spLocks noGrp="1"/>
          </p:cNvSpPr>
          <p:nvPr>
            <p:ph type="pic" sz="quarter" idx="11"/>
          </p:nvPr>
        </p:nvSpPr>
        <p:spPr>
          <a:xfrm>
            <a:off x="457199" y="1292241"/>
            <a:ext cx="4005072" cy="3336925"/>
          </a:xfrm>
          <a:prstGeom prst="rect">
            <a:avLst/>
          </a:prstGeom>
        </p:spPr>
        <p:txBody>
          <a:bodyPr vert="horz" lIns="0" tIns="0" rIns="0" bIns="0" rtlCol="0">
            <a:normAutofit/>
          </a:bodyPr>
          <a:lstStyle>
            <a:lvl1pPr>
              <a:defRPr lang="en-US" dirty="0"/>
            </a:lvl1pPr>
          </a:lstStyle>
          <a:p>
            <a:pPr lvl="0"/>
            <a:r>
              <a:rPr lang="en-US"/>
              <a:t>Click icon to add picture</a:t>
            </a:r>
            <a:endParaRPr lang="en-US"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67032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with Content">
    <p:spTree>
      <p:nvGrpSpPr>
        <p:cNvPr id="1" name=""/>
        <p:cNvGrpSpPr/>
        <p:nvPr/>
      </p:nvGrpSpPr>
      <p:grpSpPr>
        <a:xfrm>
          <a:off x="0" y="0"/>
          <a:ext cx="0" cy="0"/>
          <a:chOff x="0" y="0"/>
          <a:chExt cx="0" cy="0"/>
        </a:xfrm>
      </p:grpSpPr>
      <p:sp>
        <p:nvSpPr>
          <p:cNvPr id="7" name="Content Placeholder 6"/>
          <p:cNvSpPr>
            <a:spLocks noGrp="1"/>
          </p:cNvSpPr>
          <p:nvPr>
            <p:ph sz="quarter" idx="14"/>
          </p:nvPr>
        </p:nvSpPr>
        <p:spPr>
          <a:xfrm>
            <a:off x="4681566" y="923925"/>
            <a:ext cx="4005115" cy="3705225"/>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199" y="819150"/>
            <a:ext cx="4005072" cy="365760"/>
          </a:xfrm>
          <a:prstGeom prst="rect">
            <a:avLst/>
          </a:prstGeom>
        </p:spPr>
        <p:txBody>
          <a:bodyPr anchor="t" anchorCtr="0">
            <a:noAutofit/>
          </a:bodyPr>
          <a:lstStyle>
            <a:lvl1pPr marL="0" indent="0">
              <a:buNone/>
              <a:defRPr sz="2400" b="0">
                <a:solidFill>
                  <a:schemeClr val="accent1"/>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Edit Master text styles</a:t>
            </a:r>
          </a:p>
        </p:txBody>
      </p:sp>
      <p:sp>
        <p:nvSpPr>
          <p:cNvPr id="12" name="Chart Placeholder 11"/>
          <p:cNvSpPr>
            <a:spLocks noGrp="1"/>
          </p:cNvSpPr>
          <p:nvPr>
            <p:ph type="chart" sz="quarter" idx="11"/>
          </p:nvPr>
        </p:nvSpPr>
        <p:spPr>
          <a:xfrm>
            <a:off x="457199" y="1292241"/>
            <a:ext cx="4005072" cy="3336925"/>
          </a:xfrm>
          <a:prstGeom prst="rect">
            <a:avLst/>
          </a:prstGeom>
        </p:spPr>
        <p:txBody>
          <a:bodyPr vert="horz" lIns="0" tIns="0" rIns="0" bIns="0" rtlCol="0">
            <a:normAutofit/>
          </a:bodyPr>
          <a:lstStyle>
            <a:lvl1pPr>
              <a:defRPr lang="en-US" dirty="0"/>
            </a:lvl1pPr>
          </a:lstStyle>
          <a:p>
            <a:pPr lvl="0"/>
            <a:r>
              <a:rPr lang="en-US"/>
              <a:t>Click icon to add chart</a:t>
            </a:r>
            <a:endParaRPr lang="en-US" dirty="0"/>
          </a:p>
        </p:txBody>
      </p:sp>
    </p:spTree>
    <p:extLst>
      <p:ext uri="{BB962C8B-B14F-4D97-AF65-F5344CB8AC3E}">
        <p14:creationId xmlns:p14="http://schemas.microsoft.com/office/powerpoint/2010/main" val="329330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10" name="Content Placeholder 9"/>
          <p:cNvSpPr>
            <a:spLocks noGrp="1"/>
          </p:cNvSpPr>
          <p:nvPr>
            <p:ph sz="quarter" idx="14"/>
          </p:nvPr>
        </p:nvSpPr>
        <p:spPr>
          <a:xfrm>
            <a:off x="4681566" y="914400"/>
            <a:ext cx="4005115" cy="3714750"/>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199" y="4263390"/>
            <a:ext cx="4005072" cy="365760"/>
          </a:xfrm>
          <a:prstGeom prst="rect">
            <a:avLst/>
          </a:prstGeom>
        </p:spPr>
        <p:txBody>
          <a:bodyPr anchor="t" anchorCtr="0">
            <a:noAutofit/>
          </a:bodyPr>
          <a:lstStyle>
            <a:lvl1pPr marL="0" indent="0">
              <a:buNone/>
              <a:defRPr sz="2025" b="0">
                <a:solidFill>
                  <a:schemeClr val="accent1"/>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Edit Master text styles</a:t>
            </a:r>
          </a:p>
        </p:txBody>
      </p:sp>
      <p:sp>
        <p:nvSpPr>
          <p:cNvPr id="4" name="Rounded Rectangle 3"/>
          <p:cNvSpPr/>
          <p:nvPr userDrawn="1"/>
        </p:nvSpPr>
        <p:spPr>
          <a:xfrm>
            <a:off x="457200" y="923927"/>
            <a:ext cx="4005072" cy="3242439"/>
          </a:xfrm>
          <a:prstGeom prst="roundRect">
            <a:avLst>
              <a:gd name="adj" fmla="val 352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368" tIns="45684" rIns="91368" bIns="45684" rtlCol="0" anchor="ctr"/>
          <a:lstStyle/>
          <a:p>
            <a:pPr algn="ctr" defTabSz="913708" fontAlgn="auto">
              <a:spcBef>
                <a:spcPts val="0"/>
              </a:spcBef>
              <a:spcAft>
                <a:spcPts val="0"/>
              </a:spcAft>
            </a:pPr>
            <a:endParaRPr lang="en-US" sz="1800">
              <a:solidFill>
                <a:prstClr val="white"/>
              </a:solidFill>
            </a:endParaRPr>
          </a:p>
        </p:txBody>
      </p:sp>
      <p:sp>
        <p:nvSpPr>
          <p:cNvPr id="6" name="Media Placeholder 5"/>
          <p:cNvSpPr>
            <a:spLocks noGrp="1"/>
          </p:cNvSpPr>
          <p:nvPr>
            <p:ph type="media" sz="quarter" idx="11"/>
          </p:nvPr>
        </p:nvSpPr>
        <p:spPr>
          <a:xfrm>
            <a:off x="609605" y="1106492"/>
            <a:ext cx="3700463" cy="2853620"/>
          </a:xfrm>
          <a:prstGeom prst="rect">
            <a:avLst/>
          </a:prstGeom>
        </p:spPr>
        <p:txBody>
          <a:bodyPr/>
          <a:lstStyle>
            <a:lvl1pPr>
              <a:defRPr>
                <a:solidFill>
                  <a:srgbClr val="FFFFFF"/>
                </a:solidFill>
              </a:defRPr>
            </a:lvl1pPr>
          </a:lstStyle>
          <a:p>
            <a:r>
              <a:rPr lang="en-US"/>
              <a:t>Click icon to add media</a:t>
            </a:r>
          </a:p>
        </p:txBody>
      </p:sp>
    </p:spTree>
    <p:extLst>
      <p:ext uri="{BB962C8B-B14F-4D97-AF65-F5344CB8AC3E}">
        <p14:creationId xmlns:p14="http://schemas.microsoft.com/office/powerpoint/2010/main" val="2171073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8" name="Group 17"/>
          <p:cNvGrpSpPr>
            <a:grpSpLocks noChangeAspect="1"/>
          </p:cNvGrpSpPr>
          <p:nvPr userDrawn="1"/>
        </p:nvGrpSpPr>
        <p:grpSpPr bwMode="auto">
          <a:xfrm>
            <a:off x="8306382" y="4889711"/>
            <a:ext cx="703200" cy="187249"/>
            <a:chOff x="118" y="883"/>
            <a:chExt cx="5528" cy="1472"/>
          </a:xfrm>
        </p:grpSpPr>
        <p:sp>
          <p:nvSpPr>
            <p:cNvPr id="19" name="Freeform 5"/>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6"/>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1" y="10170"/>
            <a:ext cx="8229601" cy="904230"/>
          </a:xfrm>
          <a:prstGeom prst="rect">
            <a:avLst/>
          </a:prstGeom>
        </p:spPr>
        <p:txBody>
          <a:bodyPr vert="horz" lIns="0" tIns="60912" rIns="0" bIns="60912" rtlCol="0" anchor="ctr">
            <a:normAutofit/>
          </a:bodyPr>
          <a:lstStyle/>
          <a:p>
            <a:r>
              <a:rPr lang="en-US" dirty="0"/>
              <a:t>Click to edit Master title style</a:t>
            </a:r>
          </a:p>
        </p:txBody>
      </p:sp>
      <p:sp>
        <p:nvSpPr>
          <p:cNvPr id="4" name="Rectangle 3"/>
          <p:cNvSpPr/>
          <p:nvPr userDrawn="1"/>
        </p:nvSpPr>
        <p:spPr>
          <a:xfrm>
            <a:off x="-1651" y="3"/>
            <a:ext cx="9145651" cy="685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21" name="Footer Placeholder 4"/>
          <p:cNvSpPr txBox="1">
            <a:spLocks/>
          </p:cNvSpPr>
          <p:nvPr userDrawn="1"/>
        </p:nvSpPr>
        <p:spPr>
          <a:xfrm>
            <a:off x="436961" y="4879547"/>
            <a:ext cx="2097730" cy="262265"/>
          </a:xfrm>
          <a:prstGeom prst="rect">
            <a:avLst/>
          </a:prstGeom>
        </p:spPr>
        <p:txBody>
          <a:bodyPr vert="horz" lIns="0" tIns="0" rIns="0" bIns="0" rtlCol="0" anchor="ctr"/>
          <a:lstStyle>
            <a:defPPr>
              <a:defRPr lang="en-US"/>
            </a:defPPr>
            <a:lvl1pPr algn="l" rtl="0" fontAlgn="base">
              <a:spcBef>
                <a:spcPct val="0"/>
              </a:spcBef>
              <a:spcAft>
                <a:spcPct val="0"/>
              </a:spcAft>
              <a:defRPr sz="675" kern="1200">
                <a:solidFill>
                  <a:schemeClr val="accent2"/>
                </a:solidFill>
                <a:latin typeface="+mn-lt"/>
                <a:ea typeface="+mn-ea"/>
                <a:cs typeface="+mn-cs"/>
              </a:defRPr>
            </a:lvl1pPr>
            <a:lvl2pPr marL="456835" algn="l" rtl="0" fontAlgn="base">
              <a:spcBef>
                <a:spcPct val="0"/>
              </a:spcBef>
              <a:spcAft>
                <a:spcPct val="0"/>
              </a:spcAft>
              <a:defRPr kern="1200">
                <a:solidFill>
                  <a:schemeClr val="tx1"/>
                </a:solidFill>
                <a:latin typeface="+mj-lt"/>
                <a:ea typeface="+mj-ea"/>
                <a:cs typeface="+mj-cs"/>
              </a:defRPr>
            </a:lvl2pPr>
            <a:lvl3pPr marL="913670" algn="l" rtl="0" fontAlgn="base">
              <a:spcBef>
                <a:spcPct val="0"/>
              </a:spcBef>
              <a:spcAft>
                <a:spcPct val="0"/>
              </a:spcAft>
              <a:defRPr kern="1200">
                <a:solidFill>
                  <a:schemeClr val="tx1"/>
                </a:solidFill>
                <a:latin typeface="+mj-lt"/>
                <a:ea typeface="+mj-ea"/>
                <a:cs typeface="+mj-cs"/>
              </a:defRPr>
            </a:lvl3pPr>
            <a:lvl4pPr marL="1370505" algn="l" rtl="0" fontAlgn="base">
              <a:spcBef>
                <a:spcPct val="0"/>
              </a:spcBef>
              <a:spcAft>
                <a:spcPct val="0"/>
              </a:spcAft>
              <a:defRPr kern="1200">
                <a:solidFill>
                  <a:schemeClr val="tx1"/>
                </a:solidFill>
                <a:latin typeface="+mj-lt"/>
                <a:ea typeface="+mj-ea"/>
                <a:cs typeface="+mj-cs"/>
              </a:defRPr>
            </a:lvl4pPr>
            <a:lvl5pPr marL="1827336" algn="l" rtl="0" fontAlgn="base">
              <a:spcBef>
                <a:spcPct val="0"/>
              </a:spcBef>
              <a:spcAft>
                <a:spcPct val="0"/>
              </a:spcAft>
              <a:defRPr kern="1200">
                <a:solidFill>
                  <a:schemeClr val="tx1"/>
                </a:solidFill>
                <a:latin typeface="+mj-lt"/>
                <a:ea typeface="+mj-ea"/>
                <a:cs typeface="+mj-cs"/>
              </a:defRPr>
            </a:lvl5pPr>
            <a:lvl6pPr marL="2284166" algn="l" defTabSz="913670" rtl="0" eaLnBrk="1" latinLnBrk="0" hangingPunct="1">
              <a:defRPr kern="1200">
                <a:solidFill>
                  <a:schemeClr val="tx1"/>
                </a:solidFill>
                <a:latin typeface="+mj-lt"/>
                <a:ea typeface="+mj-ea"/>
                <a:cs typeface="+mj-cs"/>
              </a:defRPr>
            </a:lvl6pPr>
            <a:lvl7pPr marL="2741009" algn="l" defTabSz="913670" rtl="0" eaLnBrk="1" latinLnBrk="0" hangingPunct="1">
              <a:defRPr kern="1200">
                <a:solidFill>
                  <a:schemeClr val="tx1"/>
                </a:solidFill>
                <a:latin typeface="+mj-lt"/>
                <a:ea typeface="+mj-ea"/>
                <a:cs typeface="+mj-cs"/>
              </a:defRPr>
            </a:lvl7pPr>
            <a:lvl8pPr marL="3197838" algn="l" defTabSz="913670" rtl="0" eaLnBrk="1" latinLnBrk="0" hangingPunct="1">
              <a:defRPr kern="1200">
                <a:solidFill>
                  <a:schemeClr val="tx1"/>
                </a:solidFill>
                <a:latin typeface="+mj-lt"/>
                <a:ea typeface="+mj-ea"/>
                <a:cs typeface="+mj-cs"/>
              </a:defRPr>
            </a:lvl8pPr>
            <a:lvl9pPr marL="3654669" algn="l" defTabSz="913670" rtl="0" eaLnBrk="1" latinLnBrk="0" hangingPunct="1">
              <a:defRPr kern="1200">
                <a:solidFill>
                  <a:schemeClr val="tx1"/>
                </a:solidFill>
                <a:latin typeface="+mj-lt"/>
                <a:ea typeface="+mj-ea"/>
                <a:cs typeface="+mj-cs"/>
              </a:defRPr>
            </a:lvl9pPr>
          </a:lstStyle>
          <a:p>
            <a:pPr defTabSz="913708" fontAlgn="auto">
              <a:spcBef>
                <a:spcPts val="0"/>
              </a:spcBef>
              <a:spcAft>
                <a:spcPts val="0"/>
              </a:spcAft>
            </a:pPr>
            <a:r>
              <a:rPr lang="en-US" dirty="0">
                <a:solidFill>
                  <a:srgbClr val="7E848B"/>
                </a:solidFill>
                <a:ea typeface="+mn-ea"/>
              </a:rPr>
              <a:t>© 2019 Apptio, All rights reserved (v2.6)</a:t>
            </a:r>
          </a:p>
        </p:txBody>
      </p:sp>
      <p:sp>
        <p:nvSpPr>
          <p:cNvPr id="22" name="Slide Number Placeholder 5"/>
          <p:cNvSpPr txBox="1">
            <a:spLocks/>
          </p:cNvSpPr>
          <p:nvPr userDrawn="1"/>
        </p:nvSpPr>
        <p:spPr>
          <a:xfrm>
            <a:off x="-1192" y="4879547"/>
            <a:ext cx="339090" cy="262265"/>
          </a:xfrm>
          <a:prstGeom prst="rect">
            <a:avLst/>
          </a:prstGeom>
        </p:spPr>
        <p:txBody>
          <a:bodyPr vert="horz" lIns="0" tIns="0" rIns="0" bIns="0" rtlCol="0" anchor="ctr"/>
          <a:lstStyle>
            <a:defPPr>
              <a:defRPr lang="en-US"/>
            </a:defPPr>
            <a:lvl1pPr algn="r" rtl="0" fontAlgn="base">
              <a:spcBef>
                <a:spcPct val="0"/>
              </a:spcBef>
              <a:spcAft>
                <a:spcPct val="0"/>
              </a:spcAft>
              <a:defRPr sz="788" b="1" kern="1200">
                <a:solidFill>
                  <a:schemeClr val="accent1"/>
                </a:solidFill>
                <a:latin typeface="+mj-lt"/>
                <a:ea typeface="+mj-ea"/>
                <a:cs typeface="+mj-cs"/>
              </a:defRPr>
            </a:lvl1pPr>
            <a:lvl2pPr marL="456835" algn="l" rtl="0" fontAlgn="base">
              <a:spcBef>
                <a:spcPct val="0"/>
              </a:spcBef>
              <a:spcAft>
                <a:spcPct val="0"/>
              </a:spcAft>
              <a:defRPr kern="1200">
                <a:solidFill>
                  <a:schemeClr val="tx1"/>
                </a:solidFill>
                <a:latin typeface="+mj-lt"/>
                <a:ea typeface="+mj-ea"/>
                <a:cs typeface="+mj-cs"/>
              </a:defRPr>
            </a:lvl2pPr>
            <a:lvl3pPr marL="913670" algn="l" rtl="0" fontAlgn="base">
              <a:spcBef>
                <a:spcPct val="0"/>
              </a:spcBef>
              <a:spcAft>
                <a:spcPct val="0"/>
              </a:spcAft>
              <a:defRPr kern="1200">
                <a:solidFill>
                  <a:schemeClr val="tx1"/>
                </a:solidFill>
                <a:latin typeface="+mj-lt"/>
                <a:ea typeface="+mj-ea"/>
                <a:cs typeface="+mj-cs"/>
              </a:defRPr>
            </a:lvl3pPr>
            <a:lvl4pPr marL="1370505" algn="l" rtl="0" fontAlgn="base">
              <a:spcBef>
                <a:spcPct val="0"/>
              </a:spcBef>
              <a:spcAft>
                <a:spcPct val="0"/>
              </a:spcAft>
              <a:defRPr kern="1200">
                <a:solidFill>
                  <a:schemeClr val="tx1"/>
                </a:solidFill>
                <a:latin typeface="+mj-lt"/>
                <a:ea typeface="+mj-ea"/>
                <a:cs typeface="+mj-cs"/>
              </a:defRPr>
            </a:lvl4pPr>
            <a:lvl5pPr marL="1827336" algn="l" rtl="0" fontAlgn="base">
              <a:spcBef>
                <a:spcPct val="0"/>
              </a:spcBef>
              <a:spcAft>
                <a:spcPct val="0"/>
              </a:spcAft>
              <a:defRPr kern="1200">
                <a:solidFill>
                  <a:schemeClr val="tx1"/>
                </a:solidFill>
                <a:latin typeface="+mj-lt"/>
                <a:ea typeface="+mj-ea"/>
                <a:cs typeface="+mj-cs"/>
              </a:defRPr>
            </a:lvl5pPr>
            <a:lvl6pPr marL="2284166" algn="l" defTabSz="913670" rtl="0" eaLnBrk="1" latinLnBrk="0" hangingPunct="1">
              <a:defRPr kern="1200">
                <a:solidFill>
                  <a:schemeClr val="tx1"/>
                </a:solidFill>
                <a:latin typeface="+mj-lt"/>
                <a:ea typeface="+mj-ea"/>
                <a:cs typeface="+mj-cs"/>
              </a:defRPr>
            </a:lvl6pPr>
            <a:lvl7pPr marL="2741009" algn="l" defTabSz="913670" rtl="0" eaLnBrk="1" latinLnBrk="0" hangingPunct="1">
              <a:defRPr kern="1200">
                <a:solidFill>
                  <a:schemeClr val="tx1"/>
                </a:solidFill>
                <a:latin typeface="+mj-lt"/>
                <a:ea typeface="+mj-ea"/>
                <a:cs typeface="+mj-cs"/>
              </a:defRPr>
            </a:lvl7pPr>
            <a:lvl8pPr marL="3197838" algn="l" defTabSz="913670" rtl="0" eaLnBrk="1" latinLnBrk="0" hangingPunct="1">
              <a:defRPr kern="1200">
                <a:solidFill>
                  <a:schemeClr val="tx1"/>
                </a:solidFill>
                <a:latin typeface="+mj-lt"/>
                <a:ea typeface="+mj-ea"/>
                <a:cs typeface="+mj-cs"/>
              </a:defRPr>
            </a:lvl8pPr>
            <a:lvl9pPr marL="3654669" algn="l" defTabSz="913670" rtl="0" eaLnBrk="1" latinLnBrk="0" hangingPunct="1">
              <a:defRPr kern="1200">
                <a:solidFill>
                  <a:schemeClr val="tx1"/>
                </a:solidFill>
                <a:latin typeface="+mj-lt"/>
                <a:ea typeface="+mj-ea"/>
                <a:cs typeface="+mj-cs"/>
              </a:defRPr>
            </a:lvl9pPr>
          </a:lstStyle>
          <a:p>
            <a:pPr defTabSz="913708" fontAlgn="auto">
              <a:spcBef>
                <a:spcPts val="0"/>
              </a:spcBef>
              <a:spcAft>
                <a:spcPts val="0"/>
              </a:spcAft>
            </a:pPr>
            <a:fld id="{4C1362D4-5ABD-4326-94E6-7A5ADE3C9964}" type="slidenum">
              <a:rPr lang="en-US" smtClean="0">
                <a:solidFill>
                  <a:srgbClr val="FF661C"/>
                </a:solidFill>
                <a:ea typeface="+mn-ea"/>
              </a:rPr>
              <a:pPr defTabSz="913708" fontAlgn="auto">
                <a:spcBef>
                  <a:spcPts val="0"/>
                </a:spcBef>
                <a:spcAft>
                  <a:spcPts val="0"/>
                </a:spcAft>
              </a:pPr>
              <a:t>‹#›</a:t>
            </a:fld>
            <a:endParaRPr lang="en-US" dirty="0">
              <a:solidFill>
                <a:srgbClr val="FF661C"/>
              </a:solidFill>
              <a:ea typeface="+mn-ea"/>
            </a:endParaRPr>
          </a:p>
        </p:txBody>
      </p:sp>
      <p:sp>
        <p:nvSpPr>
          <p:cNvPr id="5" name="Text Placeholder 4"/>
          <p:cNvSpPr>
            <a:spLocks noGrp="1"/>
          </p:cNvSpPr>
          <p:nvPr>
            <p:ph type="body" idx="1"/>
          </p:nvPr>
        </p:nvSpPr>
        <p:spPr>
          <a:xfrm>
            <a:off x="457201" y="914401"/>
            <a:ext cx="8229601" cy="3714749"/>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36629861"/>
      </p:ext>
    </p:extLst>
  </p:cSld>
  <p:clrMap bg1="lt1" tx1="dk1" bg2="lt2" tx2="dk2" accent1="accent1" accent2="accent2" accent3="accent3" accent4="accent4" accent5="accent5" accent6="accent6" hlink="hlink" folHlink="folHlink"/>
  <p:sldLayoutIdLst>
    <p:sldLayoutId id="2147484008" r:id="rId1"/>
    <p:sldLayoutId id="2147483870" r:id="rId2"/>
    <p:sldLayoutId id="2147483871" r:id="rId3"/>
    <p:sldLayoutId id="2147484009" r:id="rId4"/>
    <p:sldLayoutId id="2147483873" r:id="rId5"/>
    <p:sldLayoutId id="2147483874" r:id="rId6"/>
    <p:sldLayoutId id="2147483875" r:id="rId7"/>
    <p:sldLayoutId id="2147483876" r:id="rId8"/>
    <p:sldLayoutId id="2147483877" r:id="rId9"/>
    <p:sldLayoutId id="2147483878" r:id="rId10"/>
    <p:sldLayoutId id="2147483879" r:id="rId11"/>
    <p:sldLayoutId id="2147483880" r:id="rId12"/>
    <p:sldLayoutId id="2147483882"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defTabSz="913708" rtl="0" eaLnBrk="1" latinLnBrk="0" hangingPunct="1">
        <a:lnSpc>
          <a:spcPct val="80000"/>
        </a:lnSpc>
        <a:spcBef>
          <a:spcPct val="0"/>
        </a:spcBef>
        <a:buNone/>
        <a:defRPr sz="3000" b="0" kern="1200" cap="none" baseline="0">
          <a:solidFill>
            <a:schemeClr val="tx1"/>
          </a:solidFill>
          <a:latin typeface="+mj-lt"/>
          <a:ea typeface="+mj-ea"/>
          <a:cs typeface="+mj-cs"/>
        </a:defRPr>
      </a:lvl1pPr>
    </p:titleStyle>
    <p:bodyStyle>
      <a:lvl1pPr marL="274320" indent="-274320" algn="l" defTabSz="913708" rtl="0" eaLnBrk="1" latinLnBrk="0" hangingPunct="1">
        <a:spcBef>
          <a:spcPct val="20000"/>
        </a:spcBef>
        <a:buClr>
          <a:schemeClr val="accent1"/>
        </a:buClr>
        <a:buSzPct val="80000"/>
        <a:buFont typeface="Wingdings 3" panose="05040102010807070707" pitchFamily="18" charset="2"/>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Tx/>
        <a:buFont typeface="Wingdings" panose="05000000000000000000" pitchFamily="2" charset="2"/>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Tx/>
        <a:buFont typeface="Wingdings" panose="05000000000000000000" pitchFamily="2" charset="2"/>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Tx/>
        <a:buFont typeface="Wingdings" panose="05000000000000000000" pitchFamily="2" charset="2"/>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Tx/>
        <a:buFont typeface="Wingdings" panose="05000000000000000000" pitchFamily="2" charset="2"/>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p:bodyStyle>
    <p:otherStyle>
      <a:defPPr>
        <a:defRPr lang="en-US"/>
      </a:defPPr>
      <a:lvl1pPr marL="0" algn="l" defTabSz="913708" rtl="0" eaLnBrk="1" latinLnBrk="0" hangingPunct="1">
        <a:defRPr sz="1800" kern="1200">
          <a:solidFill>
            <a:schemeClr val="tx1"/>
          </a:solidFill>
          <a:latin typeface="+mn-lt"/>
          <a:ea typeface="+mn-ea"/>
          <a:cs typeface="+mn-cs"/>
        </a:defRPr>
      </a:lvl1pPr>
      <a:lvl2pPr marL="456854" algn="l" defTabSz="913708" rtl="0" eaLnBrk="1" latinLnBrk="0" hangingPunct="1">
        <a:defRPr sz="1800" kern="1200">
          <a:solidFill>
            <a:schemeClr val="tx1"/>
          </a:solidFill>
          <a:latin typeface="+mn-lt"/>
          <a:ea typeface="+mn-ea"/>
          <a:cs typeface="+mn-cs"/>
        </a:defRPr>
      </a:lvl2pPr>
      <a:lvl3pPr marL="913708" algn="l" defTabSz="913708" rtl="0" eaLnBrk="1" latinLnBrk="0" hangingPunct="1">
        <a:defRPr sz="1800" kern="1200">
          <a:solidFill>
            <a:schemeClr val="tx1"/>
          </a:solidFill>
          <a:latin typeface="+mn-lt"/>
          <a:ea typeface="+mn-ea"/>
          <a:cs typeface="+mn-cs"/>
        </a:defRPr>
      </a:lvl3pPr>
      <a:lvl4pPr marL="1370562" algn="l" defTabSz="913708" rtl="0" eaLnBrk="1" latinLnBrk="0" hangingPunct="1">
        <a:defRPr sz="1800" kern="1200">
          <a:solidFill>
            <a:schemeClr val="tx1"/>
          </a:solidFill>
          <a:latin typeface="+mn-lt"/>
          <a:ea typeface="+mn-ea"/>
          <a:cs typeface="+mn-cs"/>
        </a:defRPr>
      </a:lvl4pPr>
      <a:lvl5pPr marL="1827413" algn="l" defTabSz="913708" rtl="0" eaLnBrk="1" latinLnBrk="0" hangingPunct="1">
        <a:defRPr sz="1800" kern="1200">
          <a:solidFill>
            <a:schemeClr val="tx1"/>
          </a:solidFill>
          <a:latin typeface="+mn-lt"/>
          <a:ea typeface="+mn-ea"/>
          <a:cs typeface="+mn-cs"/>
        </a:defRPr>
      </a:lvl5pPr>
      <a:lvl6pPr marL="2284262" algn="l" defTabSz="913708" rtl="0" eaLnBrk="1" latinLnBrk="0" hangingPunct="1">
        <a:defRPr sz="1800" kern="1200">
          <a:solidFill>
            <a:schemeClr val="tx1"/>
          </a:solidFill>
          <a:latin typeface="+mn-lt"/>
          <a:ea typeface="+mn-ea"/>
          <a:cs typeface="+mn-cs"/>
        </a:defRPr>
      </a:lvl6pPr>
      <a:lvl7pPr marL="2741123" algn="l" defTabSz="913708" rtl="0" eaLnBrk="1" latinLnBrk="0" hangingPunct="1">
        <a:defRPr sz="1800" kern="1200">
          <a:solidFill>
            <a:schemeClr val="tx1"/>
          </a:solidFill>
          <a:latin typeface="+mn-lt"/>
          <a:ea typeface="+mn-ea"/>
          <a:cs typeface="+mn-cs"/>
        </a:defRPr>
      </a:lvl7pPr>
      <a:lvl8pPr marL="3197972" algn="l" defTabSz="913708" rtl="0" eaLnBrk="1" latinLnBrk="0" hangingPunct="1">
        <a:defRPr sz="1800" kern="1200">
          <a:solidFill>
            <a:schemeClr val="tx1"/>
          </a:solidFill>
          <a:latin typeface="+mn-lt"/>
          <a:ea typeface="+mn-ea"/>
          <a:cs typeface="+mn-cs"/>
        </a:defRPr>
      </a:lvl8pPr>
      <a:lvl9pPr marL="3654822" algn="l" defTabSz="91370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916"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1.xml"/><Relationship Id="rId6" Type="http://schemas.microsoft.com/office/2007/relationships/hdphoto" Target="../media/hdphoto1.wdp"/><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206" y="1271231"/>
            <a:ext cx="5594023" cy="910922"/>
          </a:xfrm>
        </p:spPr>
        <p:txBody>
          <a:bodyPr/>
          <a:lstStyle/>
          <a:p>
            <a:pPr algn="l"/>
            <a:r>
              <a:rPr lang="en-US" sz="3200" dirty="0"/>
              <a:t>IT Planning</a:t>
            </a:r>
            <a:br>
              <a:rPr lang="en-US" sz="3200" dirty="0"/>
            </a:br>
            <a:r>
              <a:rPr lang="en-US" sz="3200" dirty="0"/>
              <a:t>Forecasting Best Practice</a:t>
            </a:r>
          </a:p>
        </p:txBody>
      </p:sp>
      <p:sp>
        <p:nvSpPr>
          <p:cNvPr id="3" name="Text Placeholder 2"/>
          <p:cNvSpPr>
            <a:spLocks noGrp="1"/>
          </p:cNvSpPr>
          <p:nvPr>
            <p:ph type="body" sz="quarter" idx="13"/>
          </p:nvPr>
        </p:nvSpPr>
        <p:spPr/>
        <p:txBody>
          <a:bodyPr>
            <a:noAutofit/>
          </a:bodyPr>
          <a:lstStyle/>
          <a:p>
            <a:r>
              <a:rPr lang="en-US" sz="2800" dirty="0"/>
              <a:t>Steve Tarrant</a:t>
            </a:r>
          </a:p>
        </p:txBody>
      </p:sp>
      <p:sp>
        <p:nvSpPr>
          <p:cNvPr id="8" name="Text Placeholder 7"/>
          <p:cNvSpPr>
            <a:spLocks noGrp="1"/>
          </p:cNvSpPr>
          <p:nvPr>
            <p:ph type="body" sz="quarter" idx="14"/>
          </p:nvPr>
        </p:nvSpPr>
        <p:spPr>
          <a:xfrm>
            <a:off x="3318444" y="2764494"/>
            <a:ext cx="5595371" cy="374650"/>
          </a:xfrm>
        </p:spPr>
        <p:txBody>
          <a:bodyPr>
            <a:normAutofit/>
          </a:bodyPr>
          <a:lstStyle/>
          <a:p>
            <a:r>
              <a:rPr lang="en-US" sz="2000" dirty="0"/>
              <a:t>Consulting Manager</a:t>
            </a:r>
          </a:p>
        </p:txBody>
      </p:sp>
      <p:sp>
        <p:nvSpPr>
          <p:cNvPr id="9" name="Text Placeholder 8"/>
          <p:cNvSpPr>
            <a:spLocks noGrp="1"/>
          </p:cNvSpPr>
          <p:nvPr>
            <p:ph type="body" sz="quarter" idx="15"/>
          </p:nvPr>
        </p:nvSpPr>
        <p:spPr/>
        <p:txBody>
          <a:bodyPr/>
          <a:lstStyle/>
          <a:p>
            <a:r>
              <a:rPr lang="en-US" sz="1600" dirty="0"/>
              <a:t>15</a:t>
            </a:r>
            <a:r>
              <a:rPr lang="en-US" sz="1600" baseline="30000" dirty="0"/>
              <a:t>th</a:t>
            </a:r>
            <a:r>
              <a:rPr lang="en-US" sz="1600" dirty="0"/>
              <a:t> May 2019</a:t>
            </a:r>
          </a:p>
        </p:txBody>
      </p:sp>
    </p:spTree>
    <p:extLst>
      <p:ext uri="{BB962C8B-B14F-4D97-AF65-F5344CB8AC3E}">
        <p14:creationId xmlns:p14="http://schemas.microsoft.com/office/powerpoint/2010/main" val="31780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Forecasting Preparation (2)</a:t>
            </a:r>
          </a:p>
        </p:txBody>
      </p:sp>
      <p:pic>
        <p:nvPicPr>
          <p:cNvPr id="5" name="Picture 4"/>
          <p:cNvPicPr/>
          <p:nvPr/>
        </p:nvPicPr>
        <p:blipFill>
          <a:blip r:embed="rId3"/>
          <a:stretch>
            <a:fillRect/>
          </a:stretch>
        </p:blipFill>
        <p:spPr>
          <a:xfrm>
            <a:off x="899592" y="843558"/>
            <a:ext cx="7204710" cy="3916680"/>
          </a:xfrm>
          <a:prstGeom prst="rect">
            <a:avLst/>
          </a:prstGeom>
        </p:spPr>
      </p:pic>
      <p:sp>
        <p:nvSpPr>
          <p:cNvPr id="3" name="Rectangle 2"/>
          <p:cNvSpPr/>
          <p:nvPr/>
        </p:nvSpPr>
        <p:spPr>
          <a:xfrm>
            <a:off x="4932040" y="3435846"/>
            <a:ext cx="2376264" cy="1324392"/>
          </a:xfrm>
          <a:prstGeom prst="rect">
            <a:avLst/>
          </a:prstGeom>
          <a:noFill/>
          <a:ln w="28575">
            <a:solidFill>
              <a:srgbClr val="FF0000"/>
            </a:solidFill>
          </a:ln>
        </p:spPr>
        <p:txBody>
          <a:bodyPr wrap="square" rtlCol="0" anchor="ctr">
            <a:noAutofit/>
          </a:bodyPr>
          <a:lstStyle/>
          <a:p>
            <a:pPr algn="ctr"/>
            <a:endParaRPr lang="en-GB" dirty="0" err="1">
              <a:solidFill>
                <a:schemeClr val="bg1"/>
              </a:solidFill>
              <a:latin typeface="+mn-lt"/>
            </a:endParaRPr>
          </a:p>
        </p:txBody>
      </p:sp>
      <p:sp>
        <p:nvSpPr>
          <p:cNvPr id="6" name="Rectangle 5"/>
          <p:cNvSpPr/>
          <p:nvPr/>
        </p:nvSpPr>
        <p:spPr>
          <a:xfrm>
            <a:off x="4932040" y="1895430"/>
            <a:ext cx="2376264" cy="1036360"/>
          </a:xfrm>
          <a:prstGeom prst="rect">
            <a:avLst/>
          </a:prstGeom>
          <a:noFill/>
          <a:ln w="28575">
            <a:solidFill>
              <a:srgbClr val="FF0000"/>
            </a:solidFill>
          </a:ln>
        </p:spPr>
        <p:txBody>
          <a:bodyPr wrap="square" rtlCol="0" anchor="ctr">
            <a:noAutofit/>
          </a:bodyPr>
          <a:lstStyle/>
          <a:p>
            <a:pPr algn="ctr"/>
            <a:endParaRPr lang="en-GB" dirty="0" err="1">
              <a:solidFill>
                <a:schemeClr val="bg1"/>
              </a:solidFill>
              <a:latin typeface="+mn-lt"/>
            </a:endParaRPr>
          </a:p>
        </p:txBody>
      </p:sp>
    </p:spTree>
    <p:extLst>
      <p:ext uri="{BB962C8B-B14F-4D97-AF65-F5344CB8AC3E}">
        <p14:creationId xmlns:p14="http://schemas.microsoft.com/office/powerpoint/2010/main" val="2488660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Running the Forecast</a:t>
            </a:r>
          </a:p>
        </p:txBody>
      </p:sp>
      <p:sp>
        <p:nvSpPr>
          <p:cNvPr id="3" name="Text Placeholder 2"/>
          <p:cNvSpPr>
            <a:spLocks noGrp="1"/>
          </p:cNvSpPr>
          <p:nvPr>
            <p:ph type="body" sz="quarter" idx="10"/>
          </p:nvPr>
        </p:nvSpPr>
        <p:spPr>
          <a:xfrm>
            <a:off x="457201" y="914400"/>
            <a:ext cx="8229602" cy="3889598"/>
          </a:xfrm>
        </p:spPr>
        <p:txBody>
          <a:bodyPr>
            <a:normAutofit/>
          </a:bodyPr>
          <a:lstStyle/>
          <a:p>
            <a:r>
              <a:rPr lang="en-GB" dirty="0"/>
              <a:t>Ensure all budget / cost center owners know when they need to complete their forecasts</a:t>
            </a:r>
          </a:p>
          <a:p>
            <a:r>
              <a:rPr lang="en-GB" dirty="0"/>
              <a:t>Ensure they are reminded of any changes to process since the last forecast run</a:t>
            </a:r>
          </a:p>
          <a:p>
            <a:r>
              <a:rPr lang="en-GB" dirty="0"/>
              <a:t>Consider refresher training for existing or full training for new personnel</a:t>
            </a:r>
          </a:p>
          <a:p>
            <a:r>
              <a:rPr lang="en-GB" dirty="0"/>
              <a:t>Give users someone to call for support – shared mailbox?</a:t>
            </a:r>
          </a:p>
          <a:p>
            <a:r>
              <a:rPr lang="en-GB" dirty="0"/>
              <a:t>NOTE – Automated emails</a:t>
            </a:r>
          </a:p>
          <a:p>
            <a:endParaRPr lang="en-GB" dirty="0"/>
          </a:p>
          <a:p>
            <a:endParaRPr lang="en-GB" dirty="0"/>
          </a:p>
          <a:p>
            <a:pPr>
              <a:spcBef>
                <a:spcPts val="1200"/>
              </a:spcBef>
            </a:pPr>
            <a:r>
              <a:rPr lang="en-GB" dirty="0"/>
              <a:t>Open the plan</a:t>
            </a:r>
          </a:p>
        </p:txBody>
      </p:sp>
      <p:pic>
        <p:nvPicPr>
          <p:cNvPr id="4" name="Picture 3"/>
          <p:cNvPicPr>
            <a:picLocks noChangeAspect="1"/>
          </p:cNvPicPr>
          <p:nvPr/>
        </p:nvPicPr>
        <p:blipFill>
          <a:blip r:embed="rId3"/>
          <a:stretch>
            <a:fillRect/>
          </a:stretch>
        </p:blipFill>
        <p:spPr>
          <a:xfrm>
            <a:off x="611560" y="3506438"/>
            <a:ext cx="8316416" cy="793504"/>
          </a:xfrm>
          <a:prstGeom prst="rect">
            <a:avLst/>
          </a:prstGeom>
        </p:spPr>
      </p:pic>
    </p:spTree>
    <p:extLst>
      <p:ext uri="{BB962C8B-B14F-4D97-AF65-F5344CB8AC3E}">
        <p14:creationId xmlns:p14="http://schemas.microsoft.com/office/powerpoint/2010/main" val="672839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955552"/>
            <a:ext cx="8229601" cy="904230"/>
          </a:xfrm>
        </p:spPr>
        <p:txBody>
          <a:bodyPr>
            <a:normAutofit/>
          </a:bodyPr>
          <a:lstStyle/>
          <a:p>
            <a:r>
              <a:rPr lang="en-GB" sz="4000" dirty="0">
                <a:solidFill>
                  <a:srgbClr val="0000FF"/>
                </a:solidFill>
              </a:rPr>
              <a:t>Variance Analysis</a:t>
            </a:r>
          </a:p>
        </p:txBody>
      </p:sp>
    </p:spTree>
    <p:extLst>
      <p:ext uri="{BB962C8B-B14F-4D97-AF65-F5344CB8AC3E}">
        <p14:creationId xmlns:p14="http://schemas.microsoft.com/office/powerpoint/2010/main" val="423074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Variance Analysis – What are we looking for? (1)</a:t>
            </a:r>
          </a:p>
        </p:txBody>
      </p:sp>
      <p:sp>
        <p:nvSpPr>
          <p:cNvPr id="3" name="Text Placeholder 2"/>
          <p:cNvSpPr>
            <a:spLocks noGrp="1"/>
          </p:cNvSpPr>
          <p:nvPr>
            <p:ph type="body" sz="quarter" idx="10"/>
          </p:nvPr>
        </p:nvSpPr>
        <p:spPr/>
        <p:txBody>
          <a:bodyPr>
            <a:normAutofit/>
          </a:bodyPr>
          <a:lstStyle/>
          <a:p>
            <a:r>
              <a:rPr lang="en-GB" dirty="0"/>
              <a:t>Over-spent versus under-spent budget</a:t>
            </a:r>
          </a:p>
          <a:p>
            <a:r>
              <a:rPr lang="en-GB" dirty="0"/>
              <a:t>Advise budget holders to focus on key areas to aid analysis </a:t>
            </a:r>
          </a:p>
          <a:p>
            <a:endParaRPr lang="en-GB" dirty="0"/>
          </a:p>
          <a:p>
            <a:r>
              <a:rPr lang="en-GB" dirty="0"/>
              <a:t>Over-spent lines due to:</a:t>
            </a:r>
          </a:p>
          <a:p>
            <a:pPr lvl="1"/>
            <a:r>
              <a:rPr lang="en-GB" dirty="0"/>
              <a:t>Higher demand </a:t>
            </a:r>
            <a:r>
              <a:rPr lang="en-GB" dirty="0">
                <a:sym typeface="Wingdings" panose="05000000000000000000" pitchFamily="2" charset="2"/>
              </a:rPr>
              <a:t> pass costs to BUs</a:t>
            </a:r>
            <a:r>
              <a:rPr lang="en-GB" dirty="0"/>
              <a:t>?</a:t>
            </a:r>
          </a:p>
          <a:p>
            <a:pPr lvl="1"/>
            <a:r>
              <a:rPr lang="en-GB" dirty="0"/>
              <a:t>Projects taking more resource than planned </a:t>
            </a:r>
            <a:r>
              <a:rPr lang="en-GB" dirty="0">
                <a:sym typeface="Wingdings" panose="05000000000000000000" pitchFamily="2" charset="2"/>
              </a:rPr>
              <a:t></a:t>
            </a:r>
            <a:r>
              <a:rPr lang="en-GB" dirty="0"/>
              <a:t> assess project progress</a:t>
            </a:r>
          </a:p>
          <a:p>
            <a:pPr lvl="1"/>
            <a:r>
              <a:rPr lang="en-GB" dirty="0"/>
              <a:t>Unexpected Vendor spend </a:t>
            </a:r>
            <a:r>
              <a:rPr lang="en-GB" dirty="0">
                <a:sym typeface="Wingdings" panose="05000000000000000000" pitchFamily="2" charset="2"/>
              </a:rPr>
              <a:t> </a:t>
            </a:r>
            <a:r>
              <a:rPr lang="en-GB" dirty="0"/>
              <a:t>additional needs identified?</a:t>
            </a:r>
          </a:p>
          <a:p>
            <a:r>
              <a:rPr lang="en-GB" dirty="0"/>
              <a:t>Where the spend trend is too fast</a:t>
            </a:r>
          </a:p>
          <a:p>
            <a:pPr lvl="1"/>
            <a:r>
              <a:rPr lang="en-GB" dirty="0"/>
              <a:t>Investigate </a:t>
            </a:r>
            <a:r>
              <a:rPr lang="en-GB" dirty="0">
                <a:sym typeface="Wingdings" panose="05000000000000000000" pitchFamily="2" charset="2"/>
              </a:rPr>
              <a:t></a:t>
            </a:r>
            <a:r>
              <a:rPr lang="en-GB" dirty="0"/>
              <a:t> gather reasons e.g. varied demand from plan, delayed projects etc.</a:t>
            </a:r>
          </a:p>
          <a:p>
            <a:endParaRPr lang="en-GB" dirty="0"/>
          </a:p>
        </p:txBody>
      </p:sp>
    </p:spTree>
    <p:extLst>
      <p:ext uri="{BB962C8B-B14F-4D97-AF65-F5344CB8AC3E}">
        <p14:creationId xmlns:p14="http://schemas.microsoft.com/office/powerpoint/2010/main" val="571419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Variance Analysis – What are we looking for? (2)</a:t>
            </a:r>
          </a:p>
        </p:txBody>
      </p:sp>
      <p:sp>
        <p:nvSpPr>
          <p:cNvPr id="3" name="Text Placeholder 2"/>
          <p:cNvSpPr>
            <a:spLocks noGrp="1"/>
          </p:cNvSpPr>
          <p:nvPr>
            <p:ph type="body" sz="quarter" idx="10"/>
          </p:nvPr>
        </p:nvSpPr>
        <p:spPr/>
        <p:txBody>
          <a:bodyPr>
            <a:normAutofit/>
          </a:bodyPr>
          <a:lstStyle/>
          <a:p>
            <a:r>
              <a:rPr lang="en-GB" dirty="0"/>
              <a:t>Under-spent lines due to:</a:t>
            </a:r>
          </a:p>
          <a:p>
            <a:pPr lvl="1"/>
            <a:r>
              <a:rPr lang="en-GB" dirty="0"/>
              <a:t>Vendor spend </a:t>
            </a:r>
            <a:r>
              <a:rPr lang="en-GB" dirty="0">
                <a:sym typeface="Wingdings" panose="05000000000000000000" pitchFamily="2" charset="2"/>
              </a:rPr>
              <a:t></a:t>
            </a:r>
            <a:r>
              <a:rPr lang="en-GB" dirty="0"/>
              <a:t> Check contracts </a:t>
            </a:r>
            <a:r>
              <a:rPr lang="en-GB" dirty="0">
                <a:sym typeface="Wingdings" panose="05000000000000000000" pitchFamily="2" charset="2"/>
              </a:rPr>
              <a:t></a:t>
            </a:r>
            <a:r>
              <a:rPr lang="en-GB" dirty="0"/>
              <a:t> resolve / re-phase?</a:t>
            </a:r>
          </a:p>
          <a:p>
            <a:pPr lvl="1"/>
            <a:r>
              <a:rPr lang="en-GB" dirty="0"/>
              <a:t>Unused budget e.g. internal labor </a:t>
            </a:r>
            <a:r>
              <a:rPr lang="en-GB" dirty="0">
                <a:sym typeface="Wingdings" panose="05000000000000000000" pitchFamily="2" charset="2"/>
              </a:rPr>
              <a:t></a:t>
            </a:r>
            <a:r>
              <a:rPr lang="en-GB" dirty="0"/>
              <a:t> Investigate </a:t>
            </a:r>
            <a:r>
              <a:rPr lang="en-GB" dirty="0">
                <a:sym typeface="Wingdings" panose="05000000000000000000" pitchFamily="2" charset="2"/>
              </a:rPr>
              <a:t></a:t>
            </a:r>
            <a:r>
              <a:rPr lang="en-GB" dirty="0"/>
              <a:t> resolve?</a:t>
            </a:r>
          </a:p>
          <a:p>
            <a:pPr lvl="1"/>
            <a:r>
              <a:rPr lang="en-GB" dirty="0"/>
              <a:t>Underspent projects </a:t>
            </a:r>
            <a:r>
              <a:rPr lang="en-GB" dirty="0">
                <a:sym typeface="Wingdings" panose="05000000000000000000" pitchFamily="2" charset="2"/>
              </a:rPr>
              <a:t> </a:t>
            </a:r>
            <a:r>
              <a:rPr lang="en-GB" dirty="0"/>
              <a:t>Investigate </a:t>
            </a:r>
            <a:r>
              <a:rPr lang="en-GB" dirty="0">
                <a:sym typeface="Wingdings" panose="05000000000000000000" pitchFamily="2" charset="2"/>
              </a:rPr>
              <a:t></a:t>
            </a:r>
            <a:r>
              <a:rPr lang="en-GB" dirty="0"/>
              <a:t> resolve / re-phase?</a:t>
            </a:r>
          </a:p>
          <a:p>
            <a:pPr lvl="1"/>
            <a:r>
              <a:rPr lang="en-GB" dirty="0"/>
              <a:t>Unspent CapEx </a:t>
            </a:r>
            <a:r>
              <a:rPr lang="en-GB" dirty="0">
                <a:sym typeface="Wingdings" panose="05000000000000000000" pitchFamily="2" charset="2"/>
              </a:rPr>
              <a:t> </a:t>
            </a:r>
            <a:r>
              <a:rPr lang="en-GB" dirty="0"/>
              <a:t>Check project status?</a:t>
            </a:r>
          </a:p>
          <a:p>
            <a:r>
              <a:rPr lang="en-GB" dirty="0"/>
              <a:t>Where the spend trend is too slow</a:t>
            </a:r>
          </a:p>
          <a:p>
            <a:pPr lvl="1"/>
            <a:r>
              <a:rPr lang="en-GB" dirty="0"/>
              <a:t>Investigate </a:t>
            </a:r>
            <a:r>
              <a:rPr lang="en-GB" dirty="0">
                <a:sym typeface="Wingdings" panose="05000000000000000000" pitchFamily="2" charset="2"/>
              </a:rPr>
              <a:t></a:t>
            </a:r>
            <a:r>
              <a:rPr lang="en-GB" dirty="0"/>
              <a:t> gather reasons e.g. varied demand from plan, delayed projects etc.</a:t>
            </a:r>
          </a:p>
          <a:p>
            <a:endParaRPr lang="en-GB" dirty="0"/>
          </a:p>
        </p:txBody>
      </p:sp>
    </p:spTree>
    <p:extLst>
      <p:ext uri="{BB962C8B-B14F-4D97-AF65-F5344CB8AC3E}">
        <p14:creationId xmlns:p14="http://schemas.microsoft.com/office/powerpoint/2010/main" val="3354428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955552"/>
            <a:ext cx="8229601" cy="904230"/>
          </a:xfrm>
        </p:spPr>
        <p:txBody>
          <a:bodyPr>
            <a:normAutofit/>
          </a:bodyPr>
          <a:lstStyle/>
          <a:p>
            <a:r>
              <a:rPr lang="en-GB" sz="4000" dirty="0">
                <a:solidFill>
                  <a:srgbClr val="0000FF"/>
                </a:solidFill>
              </a:rPr>
              <a:t>Demo</a:t>
            </a:r>
          </a:p>
        </p:txBody>
      </p:sp>
    </p:spTree>
    <p:extLst>
      <p:ext uri="{BB962C8B-B14F-4D97-AF65-F5344CB8AC3E}">
        <p14:creationId xmlns:p14="http://schemas.microsoft.com/office/powerpoint/2010/main" val="943673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a:t>
            </a:r>
            <a:endParaRPr lang="en-US" dirty="0"/>
          </a:p>
        </p:txBody>
      </p:sp>
    </p:spTree>
    <p:extLst>
      <p:ext uri="{BB962C8B-B14F-4D97-AF65-F5344CB8AC3E}">
        <p14:creationId xmlns:p14="http://schemas.microsoft.com/office/powerpoint/2010/main" val="2157887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a:t>
            </a:r>
          </a:p>
        </p:txBody>
      </p:sp>
      <p:sp>
        <p:nvSpPr>
          <p:cNvPr id="3" name="Text Placeholder 2"/>
          <p:cNvSpPr>
            <a:spLocks noGrp="1"/>
          </p:cNvSpPr>
          <p:nvPr>
            <p:ph type="body" sz="quarter" idx="10"/>
          </p:nvPr>
        </p:nvSpPr>
        <p:spPr/>
        <p:txBody>
          <a:bodyPr>
            <a:normAutofit/>
          </a:bodyPr>
          <a:lstStyle/>
          <a:p>
            <a:r>
              <a:rPr lang="en-US" dirty="0"/>
              <a:t>Poll Responses</a:t>
            </a:r>
          </a:p>
          <a:p>
            <a:r>
              <a:rPr lang="en-US" dirty="0"/>
              <a:t>About Budgets and Forecasts</a:t>
            </a:r>
          </a:p>
          <a:p>
            <a:r>
              <a:rPr lang="en-US" dirty="0"/>
              <a:t>Forecast Plan Preparation</a:t>
            </a:r>
          </a:p>
          <a:p>
            <a:r>
              <a:rPr lang="en-US" dirty="0"/>
              <a:t>Running the Forecast</a:t>
            </a:r>
          </a:p>
          <a:p>
            <a:r>
              <a:rPr lang="en-US" dirty="0"/>
              <a:t>Demonstration</a:t>
            </a:r>
          </a:p>
        </p:txBody>
      </p:sp>
    </p:spTree>
    <p:extLst>
      <p:ext uri="{BB962C8B-B14F-4D97-AF65-F5344CB8AC3E}">
        <p14:creationId xmlns:p14="http://schemas.microsoft.com/office/powerpoint/2010/main" val="610020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955552"/>
            <a:ext cx="8229601" cy="904230"/>
          </a:xfrm>
        </p:spPr>
        <p:txBody>
          <a:bodyPr>
            <a:normAutofit/>
          </a:bodyPr>
          <a:lstStyle/>
          <a:p>
            <a:r>
              <a:rPr lang="en-GB" sz="4000" dirty="0">
                <a:solidFill>
                  <a:srgbClr val="0000FF"/>
                </a:solidFill>
              </a:rPr>
              <a:t>Poll Responses</a:t>
            </a:r>
          </a:p>
        </p:txBody>
      </p:sp>
    </p:spTree>
    <p:extLst>
      <p:ext uri="{BB962C8B-B14F-4D97-AF65-F5344CB8AC3E}">
        <p14:creationId xmlns:p14="http://schemas.microsoft.com/office/powerpoint/2010/main" val="3872812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Budget / Forecast processes do you run?</a:t>
            </a:r>
            <a:endParaRPr lang="en-GB" dirty="0"/>
          </a:p>
        </p:txBody>
      </p:sp>
      <p:pic>
        <p:nvPicPr>
          <p:cNvPr id="3" name="Picture 2"/>
          <p:cNvPicPr>
            <a:picLocks noChangeAspect="1"/>
          </p:cNvPicPr>
          <p:nvPr/>
        </p:nvPicPr>
        <p:blipFill>
          <a:blip r:embed="rId3"/>
          <a:stretch>
            <a:fillRect/>
          </a:stretch>
        </p:blipFill>
        <p:spPr>
          <a:xfrm>
            <a:off x="755576" y="848879"/>
            <a:ext cx="7704856" cy="4099135"/>
          </a:xfrm>
          <a:prstGeom prst="rect">
            <a:avLst/>
          </a:prstGeom>
        </p:spPr>
      </p:pic>
    </p:spTree>
    <p:extLst>
      <p:ext uri="{BB962C8B-B14F-4D97-AF65-F5344CB8AC3E}">
        <p14:creationId xmlns:p14="http://schemas.microsoft.com/office/powerpoint/2010/main" val="1429484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srcRect l="2043"/>
          <a:stretch/>
        </p:blipFill>
        <p:spPr>
          <a:xfrm>
            <a:off x="899592" y="892925"/>
            <a:ext cx="6906741" cy="3911073"/>
          </a:xfrm>
          <a:prstGeom prst="rect">
            <a:avLst/>
          </a:prstGeom>
        </p:spPr>
      </p:pic>
      <p:sp>
        <p:nvSpPr>
          <p:cNvPr id="2" name="Title 1"/>
          <p:cNvSpPr>
            <a:spLocks noGrp="1"/>
          </p:cNvSpPr>
          <p:nvPr>
            <p:ph type="title"/>
          </p:nvPr>
        </p:nvSpPr>
        <p:spPr>
          <a:xfrm>
            <a:off x="457201" y="155352"/>
            <a:ext cx="8229601" cy="904230"/>
          </a:xfrm>
        </p:spPr>
        <p:txBody>
          <a:bodyPr>
            <a:normAutofit/>
          </a:bodyPr>
          <a:lstStyle/>
          <a:p>
            <a:r>
              <a:rPr lang="en-US" dirty="0"/>
              <a:t>What difficulties do you have in running your forecasts?</a:t>
            </a:r>
            <a:endParaRPr lang="en-GB" dirty="0"/>
          </a:p>
        </p:txBody>
      </p:sp>
    </p:spTree>
    <p:extLst>
      <p:ext uri="{BB962C8B-B14F-4D97-AF65-F5344CB8AC3E}">
        <p14:creationId xmlns:p14="http://schemas.microsoft.com/office/powerpoint/2010/main" val="363989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About Budgets and Forecasts</a:t>
            </a:r>
          </a:p>
        </p:txBody>
      </p:sp>
      <p:sp>
        <p:nvSpPr>
          <p:cNvPr id="3" name="Text Placeholder 2"/>
          <p:cNvSpPr>
            <a:spLocks noGrp="1"/>
          </p:cNvSpPr>
          <p:nvPr>
            <p:ph type="body" sz="quarter" idx="10"/>
          </p:nvPr>
        </p:nvSpPr>
        <p:spPr/>
        <p:txBody>
          <a:bodyPr>
            <a:normAutofit/>
          </a:bodyPr>
          <a:lstStyle/>
          <a:p>
            <a:r>
              <a:rPr lang="en-US" dirty="0"/>
              <a:t>What is forecasting?</a:t>
            </a:r>
          </a:p>
          <a:p>
            <a:r>
              <a:rPr lang="en-US" dirty="0"/>
              <a:t>What are Budgets and Forecasts in Apptio?</a:t>
            </a:r>
          </a:p>
          <a:p>
            <a:r>
              <a:rPr lang="en-US" dirty="0"/>
              <a:t>Why run a forecast process?</a:t>
            </a:r>
          </a:p>
          <a:p>
            <a:r>
              <a:rPr lang="en-US" dirty="0"/>
              <a:t>How IT Planning makes this easier</a:t>
            </a:r>
          </a:p>
        </p:txBody>
      </p:sp>
    </p:spTree>
    <p:extLst>
      <p:ext uri="{BB962C8B-B14F-4D97-AF65-F5344CB8AC3E}">
        <p14:creationId xmlns:p14="http://schemas.microsoft.com/office/powerpoint/2010/main" val="1246704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Up Arrow 41"/>
          <p:cNvSpPr/>
          <p:nvPr/>
        </p:nvSpPr>
        <p:spPr>
          <a:xfrm>
            <a:off x="4429870" y="2389527"/>
            <a:ext cx="863125" cy="578664"/>
          </a:xfrm>
          <a:prstGeom prst="up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946181" y="2968191"/>
            <a:ext cx="6129337" cy="1071562"/>
          </a:xfrm>
          <a:prstGeom prst="rect">
            <a:avLst/>
          </a:prstGeom>
          <a:noFill/>
          <a:ln>
            <a:solidFill>
              <a:srgbClr val="00C0D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solidFill>
                  <a:srgbClr val="353C45"/>
                </a:solidFill>
              </a:rPr>
              <a:t>2019 BUDGET</a:t>
            </a:r>
          </a:p>
        </p:txBody>
      </p:sp>
      <p:sp>
        <p:nvSpPr>
          <p:cNvPr id="24" name="Rectangle 23"/>
          <p:cNvSpPr/>
          <p:nvPr/>
        </p:nvSpPr>
        <p:spPr>
          <a:xfrm>
            <a:off x="1946181" y="1299439"/>
            <a:ext cx="6129337" cy="1071562"/>
          </a:xfrm>
          <a:prstGeom prst="rect">
            <a:avLst/>
          </a:prstGeom>
          <a:solidFill>
            <a:schemeClr val="accent3">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dirty="0">
                <a:solidFill>
                  <a:srgbClr val="353C45"/>
                </a:solidFill>
              </a:rPr>
              <a:t>2019 APRIL FORECAST</a:t>
            </a:r>
          </a:p>
        </p:txBody>
      </p:sp>
      <p:graphicFrame>
        <p:nvGraphicFramePr>
          <p:cNvPr id="49" name="Table 48"/>
          <p:cNvGraphicFramePr>
            <a:graphicFrameLocks noGrp="1"/>
          </p:cNvGraphicFramePr>
          <p:nvPr>
            <p:extLst>
              <p:ext uri="{D42A27DB-BD31-4B8C-83A1-F6EECF244321}">
                <p14:modId xmlns:p14="http://schemas.microsoft.com/office/powerpoint/2010/main" val="812568658"/>
              </p:ext>
            </p:extLst>
          </p:nvPr>
        </p:nvGraphicFramePr>
        <p:xfrm>
          <a:off x="2123728" y="1781567"/>
          <a:ext cx="5760000" cy="274320"/>
        </p:xfrm>
        <a:graphic>
          <a:graphicData uri="http://schemas.openxmlformats.org/drawingml/2006/table">
            <a:tbl>
              <a:tblPr firstRow="1" bandRow="1">
                <a:tableStyleId>{416A639A-1315-4925-A9F9-0ACB125E9685}</a:tableStyleId>
              </a:tblPr>
              <a:tblGrid>
                <a:gridCol w="480000">
                  <a:extLst>
                    <a:ext uri="{9D8B030D-6E8A-4147-A177-3AD203B41FA5}">
                      <a16:colId xmlns:a16="http://schemas.microsoft.com/office/drawing/2014/main" val="4273182627"/>
                    </a:ext>
                  </a:extLst>
                </a:gridCol>
                <a:gridCol w="480000">
                  <a:extLst>
                    <a:ext uri="{9D8B030D-6E8A-4147-A177-3AD203B41FA5}">
                      <a16:colId xmlns:a16="http://schemas.microsoft.com/office/drawing/2014/main" val="3712760179"/>
                    </a:ext>
                  </a:extLst>
                </a:gridCol>
                <a:gridCol w="480000">
                  <a:extLst>
                    <a:ext uri="{9D8B030D-6E8A-4147-A177-3AD203B41FA5}">
                      <a16:colId xmlns:a16="http://schemas.microsoft.com/office/drawing/2014/main" val="1332038948"/>
                    </a:ext>
                  </a:extLst>
                </a:gridCol>
                <a:gridCol w="480000">
                  <a:extLst>
                    <a:ext uri="{9D8B030D-6E8A-4147-A177-3AD203B41FA5}">
                      <a16:colId xmlns:a16="http://schemas.microsoft.com/office/drawing/2014/main" val="3442259416"/>
                    </a:ext>
                  </a:extLst>
                </a:gridCol>
                <a:gridCol w="480000">
                  <a:extLst>
                    <a:ext uri="{9D8B030D-6E8A-4147-A177-3AD203B41FA5}">
                      <a16:colId xmlns:a16="http://schemas.microsoft.com/office/drawing/2014/main" val="3788332347"/>
                    </a:ext>
                  </a:extLst>
                </a:gridCol>
                <a:gridCol w="480000">
                  <a:extLst>
                    <a:ext uri="{9D8B030D-6E8A-4147-A177-3AD203B41FA5}">
                      <a16:colId xmlns:a16="http://schemas.microsoft.com/office/drawing/2014/main" val="3619604438"/>
                    </a:ext>
                  </a:extLst>
                </a:gridCol>
                <a:gridCol w="480000">
                  <a:extLst>
                    <a:ext uri="{9D8B030D-6E8A-4147-A177-3AD203B41FA5}">
                      <a16:colId xmlns:a16="http://schemas.microsoft.com/office/drawing/2014/main" val="3122951896"/>
                    </a:ext>
                  </a:extLst>
                </a:gridCol>
                <a:gridCol w="480000">
                  <a:extLst>
                    <a:ext uri="{9D8B030D-6E8A-4147-A177-3AD203B41FA5}">
                      <a16:colId xmlns:a16="http://schemas.microsoft.com/office/drawing/2014/main" val="2265411134"/>
                    </a:ext>
                  </a:extLst>
                </a:gridCol>
                <a:gridCol w="480000">
                  <a:extLst>
                    <a:ext uri="{9D8B030D-6E8A-4147-A177-3AD203B41FA5}">
                      <a16:colId xmlns:a16="http://schemas.microsoft.com/office/drawing/2014/main" val="3820012649"/>
                    </a:ext>
                  </a:extLst>
                </a:gridCol>
                <a:gridCol w="480000">
                  <a:extLst>
                    <a:ext uri="{9D8B030D-6E8A-4147-A177-3AD203B41FA5}">
                      <a16:colId xmlns:a16="http://schemas.microsoft.com/office/drawing/2014/main" val="1136751870"/>
                    </a:ext>
                  </a:extLst>
                </a:gridCol>
                <a:gridCol w="480000">
                  <a:extLst>
                    <a:ext uri="{9D8B030D-6E8A-4147-A177-3AD203B41FA5}">
                      <a16:colId xmlns:a16="http://schemas.microsoft.com/office/drawing/2014/main" val="726658462"/>
                    </a:ext>
                  </a:extLst>
                </a:gridCol>
                <a:gridCol w="480000">
                  <a:extLst>
                    <a:ext uri="{9D8B030D-6E8A-4147-A177-3AD203B41FA5}">
                      <a16:colId xmlns:a16="http://schemas.microsoft.com/office/drawing/2014/main" val="1194575193"/>
                    </a:ext>
                  </a:extLst>
                </a:gridCol>
              </a:tblGrid>
              <a:tr h="231800">
                <a:tc>
                  <a:txBody>
                    <a:bodyPr/>
                    <a:lstStyle/>
                    <a:p>
                      <a:pPr algn="ctr"/>
                      <a:r>
                        <a:rPr lang="en-GB" sz="1200" b="0" dirty="0">
                          <a:solidFill>
                            <a:schemeClr val="tx1"/>
                          </a:solidFill>
                        </a:rPr>
                        <a:t>JAN</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FEB</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MAR</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APR</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MAY</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JUN</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JUL</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AUG</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SEP</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OCT</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algn="ctr"/>
                      <a:r>
                        <a:rPr lang="en-GB" sz="1200" b="0" dirty="0">
                          <a:solidFill>
                            <a:schemeClr val="tx1"/>
                          </a:solidFill>
                        </a:rPr>
                        <a:t>NOV</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DEC</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284790435"/>
                  </a:ext>
                </a:extLst>
              </a:tr>
            </a:tbl>
          </a:graphicData>
        </a:graphic>
      </p:graphicFrame>
      <p:graphicFrame>
        <p:nvGraphicFramePr>
          <p:cNvPr id="48" name="Table 47"/>
          <p:cNvGraphicFramePr>
            <a:graphicFrameLocks noGrp="1"/>
          </p:cNvGraphicFramePr>
          <p:nvPr>
            <p:extLst>
              <p:ext uri="{D42A27DB-BD31-4B8C-83A1-F6EECF244321}">
                <p14:modId xmlns:p14="http://schemas.microsoft.com/office/powerpoint/2010/main" val="3446016393"/>
              </p:ext>
            </p:extLst>
          </p:nvPr>
        </p:nvGraphicFramePr>
        <p:xfrm>
          <a:off x="3564368" y="3523352"/>
          <a:ext cx="4320000" cy="274320"/>
        </p:xfrm>
        <a:graphic>
          <a:graphicData uri="http://schemas.openxmlformats.org/drawingml/2006/table">
            <a:tbl>
              <a:tblPr firstRow="1" bandRow="1">
                <a:tableStyleId>{416A639A-1315-4925-A9F9-0ACB125E9685}</a:tableStyleId>
              </a:tblPr>
              <a:tblGrid>
                <a:gridCol w="480000">
                  <a:extLst>
                    <a:ext uri="{9D8B030D-6E8A-4147-A177-3AD203B41FA5}">
                      <a16:colId xmlns:a16="http://schemas.microsoft.com/office/drawing/2014/main" val="3442259416"/>
                    </a:ext>
                  </a:extLst>
                </a:gridCol>
                <a:gridCol w="480000">
                  <a:extLst>
                    <a:ext uri="{9D8B030D-6E8A-4147-A177-3AD203B41FA5}">
                      <a16:colId xmlns:a16="http://schemas.microsoft.com/office/drawing/2014/main" val="3788332347"/>
                    </a:ext>
                  </a:extLst>
                </a:gridCol>
                <a:gridCol w="480000">
                  <a:extLst>
                    <a:ext uri="{9D8B030D-6E8A-4147-A177-3AD203B41FA5}">
                      <a16:colId xmlns:a16="http://schemas.microsoft.com/office/drawing/2014/main" val="3619604438"/>
                    </a:ext>
                  </a:extLst>
                </a:gridCol>
                <a:gridCol w="480000">
                  <a:extLst>
                    <a:ext uri="{9D8B030D-6E8A-4147-A177-3AD203B41FA5}">
                      <a16:colId xmlns:a16="http://schemas.microsoft.com/office/drawing/2014/main" val="3122951896"/>
                    </a:ext>
                  </a:extLst>
                </a:gridCol>
                <a:gridCol w="480000">
                  <a:extLst>
                    <a:ext uri="{9D8B030D-6E8A-4147-A177-3AD203B41FA5}">
                      <a16:colId xmlns:a16="http://schemas.microsoft.com/office/drawing/2014/main" val="2265411134"/>
                    </a:ext>
                  </a:extLst>
                </a:gridCol>
                <a:gridCol w="480000">
                  <a:extLst>
                    <a:ext uri="{9D8B030D-6E8A-4147-A177-3AD203B41FA5}">
                      <a16:colId xmlns:a16="http://schemas.microsoft.com/office/drawing/2014/main" val="3820012649"/>
                    </a:ext>
                  </a:extLst>
                </a:gridCol>
                <a:gridCol w="480000">
                  <a:extLst>
                    <a:ext uri="{9D8B030D-6E8A-4147-A177-3AD203B41FA5}">
                      <a16:colId xmlns:a16="http://schemas.microsoft.com/office/drawing/2014/main" val="1136751870"/>
                    </a:ext>
                  </a:extLst>
                </a:gridCol>
                <a:gridCol w="480000">
                  <a:extLst>
                    <a:ext uri="{9D8B030D-6E8A-4147-A177-3AD203B41FA5}">
                      <a16:colId xmlns:a16="http://schemas.microsoft.com/office/drawing/2014/main" val="726658462"/>
                    </a:ext>
                  </a:extLst>
                </a:gridCol>
                <a:gridCol w="480000">
                  <a:extLst>
                    <a:ext uri="{9D8B030D-6E8A-4147-A177-3AD203B41FA5}">
                      <a16:colId xmlns:a16="http://schemas.microsoft.com/office/drawing/2014/main" val="1194575193"/>
                    </a:ext>
                  </a:extLst>
                </a:gridCol>
              </a:tblGrid>
              <a:tr h="231800">
                <a:tc>
                  <a:txBody>
                    <a:bodyPr/>
                    <a:lstStyle/>
                    <a:p>
                      <a:pPr algn="ctr"/>
                      <a:r>
                        <a:rPr lang="en-GB" sz="1200" b="0" dirty="0">
                          <a:solidFill>
                            <a:schemeClr val="tx1"/>
                          </a:solidFill>
                        </a:rPr>
                        <a:t>APR</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rgbClr val="DBE442"/>
                    </a:solidFill>
                  </a:tcPr>
                </a:tc>
                <a:tc>
                  <a:txBody>
                    <a:bodyPr/>
                    <a:lstStyle/>
                    <a:p>
                      <a:pPr algn="ctr"/>
                      <a:r>
                        <a:rPr lang="en-GB" sz="1200" b="0" dirty="0">
                          <a:solidFill>
                            <a:schemeClr val="tx1"/>
                          </a:solidFill>
                        </a:rPr>
                        <a:t>MAY</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rgbClr val="DBE442"/>
                    </a:solidFill>
                  </a:tcPr>
                </a:tc>
                <a:tc>
                  <a:txBody>
                    <a:bodyPr/>
                    <a:lstStyle/>
                    <a:p>
                      <a:pPr algn="ctr"/>
                      <a:r>
                        <a:rPr lang="en-GB" sz="1200" b="0" dirty="0">
                          <a:solidFill>
                            <a:schemeClr val="tx1"/>
                          </a:solidFill>
                        </a:rPr>
                        <a:t>JUN</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rgbClr val="DBE442"/>
                    </a:solidFill>
                  </a:tcPr>
                </a:tc>
                <a:tc>
                  <a:txBody>
                    <a:bodyPr/>
                    <a:lstStyle/>
                    <a:p>
                      <a:pPr algn="ctr"/>
                      <a:r>
                        <a:rPr lang="en-GB" sz="1200" b="0" dirty="0">
                          <a:solidFill>
                            <a:schemeClr val="tx1"/>
                          </a:solidFill>
                        </a:rPr>
                        <a:t>JUL</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rgbClr val="DBE442"/>
                    </a:solidFill>
                  </a:tcPr>
                </a:tc>
                <a:tc>
                  <a:txBody>
                    <a:bodyPr/>
                    <a:lstStyle/>
                    <a:p>
                      <a:pPr algn="ctr"/>
                      <a:r>
                        <a:rPr lang="en-GB" sz="1200" b="0" dirty="0">
                          <a:solidFill>
                            <a:schemeClr val="tx1"/>
                          </a:solidFill>
                        </a:rPr>
                        <a:t>AUG</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rgbClr val="DBE442"/>
                    </a:solidFill>
                  </a:tcPr>
                </a:tc>
                <a:tc>
                  <a:txBody>
                    <a:bodyPr/>
                    <a:lstStyle/>
                    <a:p>
                      <a:pPr algn="ctr"/>
                      <a:r>
                        <a:rPr lang="en-GB" sz="1200" b="0" dirty="0">
                          <a:solidFill>
                            <a:schemeClr val="tx1"/>
                          </a:solidFill>
                        </a:rPr>
                        <a:t>SEP</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rgbClr val="DBE442"/>
                    </a:solidFill>
                  </a:tcPr>
                </a:tc>
                <a:tc>
                  <a:txBody>
                    <a:bodyPr/>
                    <a:lstStyle/>
                    <a:p>
                      <a:pPr algn="ctr"/>
                      <a:r>
                        <a:rPr lang="en-GB" sz="1200" b="0" dirty="0">
                          <a:solidFill>
                            <a:schemeClr val="tx1"/>
                          </a:solidFill>
                        </a:rPr>
                        <a:t>OCT</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rgbClr val="DBE442"/>
                    </a:solidFill>
                  </a:tcPr>
                </a:tc>
                <a:tc>
                  <a:txBody>
                    <a:bodyPr/>
                    <a:lstStyle/>
                    <a:p>
                      <a:pPr algn="ctr"/>
                      <a:r>
                        <a:rPr lang="en-GB" sz="1200" b="0" dirty="0">
                          <a:solidFill>
                            <a:schemeClr val="tx1"/>
                          </a:solidFill>
                        </a:rPr>
                        <a:t>NOV</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rgbClr val="DBE442"/>
                    </a:solidFill>
                  </a:tcPr>
                </a:tc>
                <a:tc>
                  <a:txBody>
                    <a:bodyPr/>
                    <a:lstStyle/>
                    <a:p>
                      <a:pPr algn="ctr"/>
                      <a:r>
                        <a:rPr lang="en-GB" sz="1200" b="0" dirty="0">
                          <a:solidFill>
                            <a:schemeClr val="tx1"/>
                          </a:solidFill>
                        </a:rPr>
                        <a:t>DEC</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rgbClr val="DBE442"/>
                    </a:solidFill>
                  </a:tcPr>
                </a:tc>
                <a:extLst>
                  <a:ext uri="{0D108BD9-81ED-4DB2-BD59-A6C34878D82A}">
                    <a16:rowId xmlns:a16="http://schemas.microsoft.com/office/drawing/2014/main" val="2284790435"/>
                  </a:ext>
                </a:extLst>
              </a:tr>
            </a:tbl>
          </a:graphicData>
        </a:graphic>
      </p:graphicFrame>
      <p:sp>
        <p:nvSpPr>
          <p:cNvPr id="2" name="Title 1"/>
          <p:cNvSpPr>
            <a:spLocks noGrp="1"/>
          </p:cNvSpPr>
          <p:nvPr>
            <p:ph type="title"/>
          </p:nvPr>
        </p:nvSpPr>
        <p:spPr/>
        <p:txBody>
          <a:bodyPr/>
          <a:lstStyle/>
          <a:p>
            <a:r>
              <a:rPr lang="en-US" dirty="0"/>
              <a:t>Forecasting in IT Planning</a:t>
            </a:r>
          </a:p>
        </p:txBody>
      </p:sp>
      <p:sp>
        <p:nvSpPr>
          <p:cNvPr id="37" name="TextBox 36"/>
          <p:cNvSpPr txBox="1"/>
          <p:nvPr/>
        </p:nvSpPr>
        <p:spPr>
          <a:xfrm>
            <a:off x="1139752" y="2686958"/>
            <a:ext cx="478800" cy="273600"/>
          </a:xfrm>
          <a:prstGeom prst="rect">
            <a:avLst/>
          </a:prstGeom>
          <a:solidFill>
            <a:srgbClr val="D8A5A4"/>
          </a:solidFill>
          <a:ln w="6350"/>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200" dirty="0"/>
              <a:t>MAR</a:t>
            </a:r>
          </a:p>
        </p:txBody>
      </p:sp>
      <p:sp>
        <p:nvSpPr>
          <p:cNvPr id="21" name="TextBox 20"/>
          <p:cNvSpPr txBox="1"/>
          <p:nvPr/>
        </p:nvSpPr>
        <p:spPr>
          <a:xfrm>
            <a:off x="815537" y="2746508"/>
            <a:ext cx="478800" cy="276999"/>
          </a:xfrm>
          <a:prstGeom prst="rect">
            <a:avLst/>
          </a:prstGeom>
          <a:solidFill>
            <a:srgbClr val="D8A5A4"/>
          </a:solidFill>
          <a:ln w="6350"/>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200" dirty="0"/>
              <a:t>FEB</a:t>
            </a:r>
          </a:p>
        </p:txBody>
      </p:sp>
      <p:sp>
        <p:nvSpPr>
          <p:cNvPr id="22" name="TextBox 21"/>
          <p:cNvSpPr txBox="1"/>
          <p:nvPr/>
        </p:nvSpPr>
        <p:spPr>
          <a:xfrm>
            <a:off x="635230" y="2596467"/>
            <a:ext cx="478800" cy="276999"/>
          </a:xfrm>
          <a:prstGeom prst="rect">
            <a:avLst/>
          </a:prstGeom>
          <a:solidFill>
            <a:srgbClr val="D8A5A4"/>
          </a:solidFill>
          <a:ln w="6350"/>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200" dirty="0"/>
              <a:t>JAN</a:t>
            </a:r>
          </a:p>
        </p:txBody>
      </p:sp>
      <p:sp>
        <p:nvSpPr>
          <p:cNvPr id="43" name="Flowchart: Magnetic Disk 17"/>
          <p:cNvSpPr/>
          <p:nvPr/>
        </p:nvSpPr>
        <p:spPr>
          <a:xfrm>
            <a:off x="394893" y="2355726"/>
            <a:ext cx="1431446" cy="865722"/>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t"/>
          <a:lstStyle/>
          <a:p>
            <a:pPr algn="ctr"/>
            <a:r>
              <a:rPr lang="en-US" sz="1600" dirty="0">
                <a:latin typeface="Avenir Book"/>
                <a:cs typeface="Avenir Book"/>
              </a:rPr>
              <a:t>Actuals</a:t>
            </a:r>
          </a:p>
          <a:p>
            <a:pPr algn="ctr"/>
            <a:r>
              <a:rPr lang="en-US" sz="1000" dirty="0">
                <a:latin typeface="Avenir Book"/>
                <a:cs typeface="Avenir Book"/>
              </a:rPr>
              <a:t>Spend Management</a:t>
            </a:r>
          </a:p>
        </p:txBody>
      </p:sp>
      <p:pic>
        <p:nvPicPr>
          <p:cNvPr id="44" name="Picture 43"/>
          <p:cNvPicPr>
            <a:picLocks noChangeAspect="1"/>
          </p:cNvPicPr>
          <p:nvPr/>
        </p:nvPicPr>
        <p:blipFill>
          <a:blip r:embed="rId4"/>
          <a:stretch>
            <a:fillRect/>
          </a:stretch>
        </p:blipFill>
        <p:spPr>
          <a:xfrm>
            <a:off x="1981148" y="2993893"/>
            <a:ext cx="625200" cy="322072"/>
          </a:xfrm>
          <a:prstGeom prst="rect">
            <a:avLst/>
          </a:prstGeom>
        </p:spPr>
      </p:pic>
      <p:pic>
        <p:nvPicPr>
          <p:cNvPr id="45" name="Picture 44"/>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76812" y1="40000" x2="76812" y2="40000"/>
                      </a14:backgroundRemoval>
                    </a14:imgEffect>
                  </a14:imgLayer>
                </a14:imgProps>
              </a:ext>
            </a:extLst>
          </a:blip>
          <a:stretch>
            <a:fillRect/>
          </a:stretch>
        </p:blipFill>
        <p:spPr>
          <a:xfrm>
            <a:off x="1991163" y="1337266"/>
            <a:ext cx="648963" cy="329184"/>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849611081"/>
              </p:ext>
            </p:extLst>
          </p:nvPr>
        </p:nvGraphicFramePr>
        <p:xfrm>
          <a:off x="2123728" y="3521566"/>
          <a:ext cx="5760000" cy="274320"/>
        </p:xfrm>
        <a:graphic>
          <a:graphicData uri="http://schemas.openxmlformats.org/drawingml/2006/table">
            <a:tbl>
              <a:tblPr firstRow="1" bandRow="1">
                <a:tableStyleId>{416A639A-1315-4925-A9F9-0ACB125E9685}</a:tableStyleId>
              </a:tblPr>
              <a:tblGrid>
                <a:gridCol w="480000">
                  <a:extLst>
                    <a:ext uri="{9D8B030D-6E8A-4147-A177-3AD203B41FA5}">
                      <a16:colId xmlns:a16="http://schemas.microsoft.com/office/drawing/2014/main" val="4273182627"/>
                    </a:ext>
                  </a:extLst>
                </a:gridCol>
                <a:gridCol w="480000">
                  <a:extLst>
                    <a:ext uri="{9D8B030D-6E8A-4147-A177-3AD203B41FA5}">
                      <a16:colId xmlns:a16="http://schemas.microsoft.com/office/drawing/2014/main" val="3712760179"/>
                    </a:ext>
                  </a:extLst>
                </a:gridCol>
                <a:gridCol w="480000">
                  <a:extLst>
                    <a:ext uri="{9D8B030D-6E8A-4147-A177-3AD203B41FA5}">
                      <a16:colId xmlns:a16="http://schemas.microsoft.com/office/drawing/2014/main" val="1332038948"/>
                    </a:ext>
                  </a:extLst>
                </a:gridCol>
                <a:gridCol w="480000">
                  <a:extLst>
                    <a:ext uri="{9D8B030D-6E8A-4147-A177-3AD203B41FA5}">
                      <a16:colId xmlns:a16="http://schemas.microsoft.com/office/drawing/2014/main" val="3442259416"/>
                    </a:ext>
                  </a:extLst>
                </a:gridCol>
                <a:gridCol w="480000">
                  <a:extLst>
                    <a:ext uri="{9D8B030D-6E8A-4147-A177-3AD203B41FA5}">
                      <a16:colId xmlns:a16="http://schemas.microsoft.com/office/drawing/2014/main" val="3788332347"/>
                    </a:ext>
                  </a:extLst>
                </a:gridCol>
                <a:gridCol w="480000">
                  <a:extLst>
                    <a:ext uri="{9D8B030D-6E8A-4147-A177-3AD203B41FA5}">
                      <a16:colId xmlns:a16="http://schemas.microsoft.com/office/drawing/2014/main" val="3619604438"/>
                    </a:ext>
                  </a:extLst>
                </a:gridCol>
                <a:gridCol w="480000">
                  <a:extLst>
                    <a:ext uri="{9D8B030D-6E8A-4147-A177-3AD203B41FA5}">
                      <a16:colId xmlns:a16="http://schemas.microsoft.com/office/drawing/2014/main" val="3122951896"/>
                    </a:ext>
                  </a:extLst>
                </a:gridCol>
                <a:gridCol w="480000">
                  <a:extLst>
                    <a:ext uri="{9D8B030D-6E8A-4147-A177-3AD203B41FA5}">
                      <a16:colId xmlns:a16="http://schemas.microsoft.com/office/drawing/2014/main" val="2265411134"/>
                    </a:ext>
                  </a:extLst>
                </a:gridCol>
                <a:gridCol w="480000">
                  <a:extLst>
                    <a:ext uri="{9D8B030D-6E8A-4147-A177-3AD203B41FA5}">
                      <a16:colId xmlns:a16="http://schemas.microsoft.com/office/drawing/2014/main" val="3820012649"/>
                    </a:ext>
                  </a:extLst>
                </a:gridCol>
                <a:gridCol w="480000">
                  <a:extLst>
                    <a:ext uri="{9D8B030D-6E8A-4147-A177-3AD203B41FA5}">
                      <a16:colId xmlns:a16="http://schemas.microsoft.com/office/drawing/2014/main" val="1136751870"/>
                    </a:ext>
                  </a:extLst>
                </a:gridCol>
                <a:gridCol w="480000">
                  <a:extLst>
                    <a:ext uri="{9D8B030D-6E8A-4147-A177-3AD203B41FA5}">
                      <a16:colId xmlns:a16="http://schemas.microsoft.com/office/drawing/2014/main" val="726658462"/>
                    </a:ext>
                  </a:extLst>
                </a:gridCol>
                <a:gridCol w="480000">
                  <a:extLst>
                    <a:ext uri="{9D8B030D-6E8A-4147-A177-3AD203B41FA5}">
                      <a16:colId xmlns:a16="http://schemas.microsoft.com/office/drawing/2014/main" val="1194575193"/>
                    </a:ext>
                  </a:extLst>
                </a:gridCol>
              </a:tblGrid>
              <a:tr h="231800">
                <a:tc>
                  <a:txBody>
                    <a:bodyPr/>
                    <a:lstStyle/>
                    <a:p>
                      <a:pPr algn="ctr"/>
                      <a:r>
                        <a:rPr lang="en-GB" sz="1200" b="0" dirty="0">
                          <a:solidFill>
                            <a:schemeClr val="tx1"/>
                          </a:solidFill>
                        </a:rPr>
                        <a:t>JAN</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FEB</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MAR</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APR</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MAY</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JUN</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JUL</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AUG</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SEP</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OCT</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w="12700" cap="flat" cmpd="sng" algn="ctr">
                      <a:noFill/>
                      <a:prstDash val="solid"/>
                      <a:round/>
                      <a:headEnd type="none" w="med" len="med"/>
                      <a:tailEnd type="none" w="med" len="med"/>
                    </a:lnTlToBr>
                    <a:lnBlToTr>
                      <a:noFill/>
                    </a:lnBlToTr>
                    <a:solidFill>
                      <a:schemeClr val="bg1"/>
                    </a:solidFill>
                  </a:tcPr>
                </a:tc>
                <a:tc>
                  <a:txBody>
                    <a:bodyPr/>
                    <a:lstStyle/>
                    <a:p>
                      <a:pPr algn="ctr"/>
                      <a:r>
                        <a:rPr lang="en-GB" sz="1200" b="0" dirty="0">
                          <a:solidFill>
                            <a:schemeClr val="tx1"/>
                          </a:solidFill>
                        </a:rPr>
                        <a:t>NOV</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a:r>
                        <a:rPr lang="en-GB" sz="1200" b="0" dirty="0">
                          <a:solidFill>
                            <a:schemeClr val="tx1"/>
                          </a:solidFill>
                        </a:rPr>
                        <a:t>DEC</a:t>
                      </a:r>
                    </a:p>
                  </a:txBody>
                  <a:tcPr marL="72000" marR="7200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284790435"/>
                  </a:ext>
                </a:extLst>
              </a:tr>
            </a:tbl>
          </a:graphicData>
        </a:graphic>
      </p:graphicFrame>
      <p:sp>
        <p:nvSpPr>
          <p:cNvPr id="15" name="Left-Right Arrow 14"/>
          <p:cNvSpPr/>
          <p:nvPr/>
        </p:nvSpPr>
        <p:spPr>
          <a:xfrm rot="5400000">
            <a:off x="2357102" y="2594738"/>
            <a:ext cx="982080" cy="360040"/>
          </a:xfrm>
          <a:prstGeom prst="leftRightArrow">
            <a:avLst/>
          </a:prstGeom>
          <a:solidFill>
            <a:schemeClr val="accent1">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Up Arrow 15"/>
          <p:cNvSpPr/>
          <p:nvPr/>
        </p:nvSpPr>
        <p:spPr>
          <a:xfrm rot="5400000">
            <a:off x="5655747" y="56108"/>
            <a:ext cx="144000" cy="4248472"/>
          </a:xfrm>
          <a:prstGeom prst="upArrow">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123728" y="2139702"/>
            <a:ext cx="1440000" cy="72008"/>
          </a:xfrm>
          <a:prstGeom prst="rect">
            <a:avLst/>
          </a:prstGeom>
          <a:solidFill>
            <a:schemeClr val="accent1">
              <a:lumMod val="40000"/>
              <a:lumOff val="60000"/>
            </a:schemeClr>
          </a:solidFill>
          <a:ln>
            <a:solidFill>
              <a:schemeClr val="tx2">
                <a:lumMod val="50000"/>
                <a:lumOff val="50000"/>
              </a:schemeClr>
            </a:solidFill>
          </a:ln>
        </p:spPr>
        <p:txBody>
          <a:bodyPr wrap="square" rtlCol="0" anchor="ctr">
            <a:noAutofit/>
          </a:bodyPr>
          <a:lstStyle/>
          <a:p>
            <a:pPr algn="ctr"/>
            <a:endParaRPr lang="en-GB" dirty="0" err="1">
              <a:solidFill>
                <a:schemeClr val="bg1"/>
              </a:solidFill>
              <a:latin typeface="+mn-lt"/>
            </a:endParaRPr>
          </a:p>
        </p:txBody>
      </p:sp>
      <p:sp>
        <p:nvSpPr>
          <p:cNvPr id="18" name="Rectangle 17"/>
          <p:cNvSpPr/>
          <p:nvPr/>
        </p:nvSpPr>
        <p:spPr>
          <a:xfrm>
            <a:off x="2123888" y="3363838"/>
            <a:ext cx="1440000" cy="72008"/>
          </a:xfrm>
          <a:prstGeom prst="rect">
            <a:avLst/>
          </a:prstGeom>
          <a:solidFill>
            <a:schemeClr val="accent1">
              <a:lumMod val="40000"/>
              <a:lumOff val="60000"/>
            </a:schemeClr>
          </a:solidFill>
          <a:ln>
            <a:solidFill>
              <a:schemeClr val="tx2">
                <a:lumMod val="50000"/>
                <a:lumOff val="50000"/>
              </a:schemeClr>
            </a:solidFill>
          </a:ln>
        </p:spPr>
        <p:txBody>
          <a:bodyPr wrap="square" rtlCol="0" anchor="ctr">
            <a:noAutofit/>
          </a:bodyPr>
          <a:lstStyle/>
          <a:p>
            <a:pPr algn="ctr"/>
            <a:endParaRPr lang="en-GB" dirty="0" err="1">
              <a:solidFill>
                <a:schemeClr val="bg1"/>
              </a:solidFill>
              <a:latin typeface="+mn-lt"/>
            </a:endParaRPr>
          </a:p>
        </p:txBody>
      </p:sp>
    </p:spTree>
    <p:custDataLst>
      <p:tags r:id="rId1"/>
    </p:custDataLst>
    <p:extLst>
      <p:ext uri="{BB962C8B-B14F-4D97-AF65-F5344CB8AC3E}">
        <p14:creationId xmlns:p14="http://schemas.microsoft.com/office/powerpoint/2010/main" val="3356851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521 -1.23457E-7 L 0.16302 -0.15772 " pathEditMode="relative" rAng="0" ptsTypes="AA">
                                      <p:cBhvr>
                                        <p:cTn id="6" dur="2000" fill="hold"/>
                                        <p:tgtEl>
                                          <p:spTgt spid="22"/>
                                        </p:tgtEl>
                                        <p:attrNameLst>
                                          <p:attrName>ppt_x</p:attrName>
                                          <p:attrName>ppt_y</p:attrName>
                                        </p:attrNameLst>
                                      </p:cBhvr>
                                      <p:rCtr x="8403" y="-7901"/>
                                    </p:animMotion>
                                  </p:childTnLst>
                                </p:cTn>
                              </p:par>
                              <p:par>
                                <p:cTn id="7" presetID="0" presetClass="path" presetSubtype="0" accel="50000" decel="50000" fill="hold" grpId="0" nodeType="withEffect">
                                  <p:stCondLst>
                                    <p:cond delay="0"/>
                                  </p:stCondLst>
                                  <p:childTnLst>
                                    <p:animMotion origin="layout" path="M 0.01458 -0.02932 L 0.19583 -0.18734 " pathEditMode="relative" rAng="0" ptsTypes="AA">
                                      <p:cBhvr>
                                        <p:cTn id="8" dur="2000" fill="hold"/>
                                        <p:tgtEl>
                                          <p:spTgt spid="21"/>
                                        </p:tgtEl>
                                        <p:attrNameLst>
                                          <p:attrName>ppt_x</p:attrName>
                                          <p:attrName>ppt_y</p:attrName>
                                        </p:attrNameLst>
                                      </p:cBhvr>
                                      <p:rCtr x="9063" y="-7901"/>
                                    </p:animMotion>
                                  </p:childTnLst>
                                </p:cTn>
                              </p:par>
                              <p:par>
                                <p:cTn id="9" presetID="0" presetClass="path" presetSubtype="0" accel="50000" decel="50000" fill="hold" grpId="0" nodeType="withEffect">
                                  <p:stCondLst>
                                    <p:cond delay="0"/>
                                  </p:stCondLst>
                                  <p:childTnLst>
                                    <p:animMotion origin="layout" path="M -0.00278 0.00587 L 0.2125 -0.17561 " pathEditMode="relative" rAng="0" ptsTypes="AA">
                                      <p:cBhvr>
                                        <p:cTn id="10" dur="2000" fill="hold"/>
                                        <p:tgtEl>
                                          <p:spTgt spid="37"/>
                                        </p:tgtEl>
                                        <p:attrNameLst>
                                          <p:attrName>ppt_x</p:attrName>
                                          <p:attrName>ppt_y</p:attrName>
                                        </p:attrNameLst>
                                      </p:cBhvr>
                                      <p:rCtr x="10764" y="-9074"/>
                                    </p:animMotion>
                                  </p:childTnLst>
                                </p:cTn>
                              </p:par>
                            </p:childTnLst>
                          </p:cTn>
                        </p:par>
                      </p:childTnLst>
                    </p:cTn>
                  </p:par>
                  <p:par>
                    <p:cTn id="11" fill="hold">
                      <p:stCondLst>
                        <p:cond delay="indefinite"/>
                      </p:stCondLst>
                      <p:childTnLst>
                        <p:par>
                          <p:cTn id="12" fill="hold">
                            <p:stCondLst>
                              <p:cond delay="0"/>
                            </p:stCondLst>
                            <p:childTnLst>
                              <p:par>
                                <p:cTn id="13" presetID="56" presetClass="path" presetSubtype="0" accel="50000" decel="50000" fill="hold" nodeType="clickEffect">
                                  <p:stCondLst>
                                    <p:cond delay="0"/>
                                  </p:stCondLst>
                                  <p:childTnLst>
                                    <p:animMotion origin="layout" path="M -0.00555 -0.00216 L -1.66667E-6 -0.33827 " pathEditMode="relative" rAng="0" ptsTypes="AA">
                                      <p:cBhvr>
                                        <p:cTn id="14" dur="2000" fill="hold"/>
                                        <p:tgtEl>
                                          <p:spTgt spid="48"/>
                                        </p:tgtEl>
                                        <p:attrNameLst>
                                          <p:attrName>ppt_x</p:attrName>
                                          <p:attrName>ppt_y</p:attrName>
                                        </p:attrNameLst>
                                      </p:cBhvr>
                                      <p:rCtr x="278" y="-16821"/>
                                    </p:animMotion>
                                  </p:childTnLst>
                                </p:cTn>
                              </p:par>
                            </p:childTnLst>
                          </p:cTn>
                        </p:par>
                      </p:childTnLst>
                    </p:cTn>
                  </p:par>
                  <p:par>
                    <p:cTn id="15" fill="hold">
                      <p:stCondLst>
                        <p:cond delay="indefinite"/>
                      </p:stCondLst>
                      <p:childTnLst>
                        <p:par>
                          <p:cTn id="16" fill="hold">
                            <p:stCondLst>
                              <p:cond delay="0"/>
                            </p:stCondLst>
                            <p:childTnLst>
                              <p:par>
                                <p:cTn id="17" presetID="16" presetClass="entr" presetSubtype="42"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barn(outHorizontal)">
                                      <p:cBhvr>
                                        <p:cTn id="19" dur="500"/>
                                        <p:tgtEl>
                                          <p:spTgt spid="15"/>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left)">
                                      <p:cBhvr>
                                        <p:cTn id="31"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21" grpId="0" animBg="1"/>
      <p:bldP spid="22" grpId="0" animBg="1"/>
      <p:bldP spid="15" grpId="0" animBg="1"/>
      <p:bldP spid="16" grpId="0" animBg="1"/>
      <p:bldP spid="3"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955552"/>
            <a:ext cx="8229601" cy="904230"/>
          </a:xfrm>
        </p:spPr>
        <p:txBody>
          <a:bodyPr>
            <a:normAutofit/>
          </a:bodyPr>
          <a:lstStyle/>
          <a:p>
            <a:r>
              <a:rPr lang="en-GB" sz="4000" dirty="0">
                <a:solidFill>
                  <a:srgbClr val="0000FF"/>
                </a:solidFill>
              </a:rPr>
              <a:t>Forecast Preparation &amp; Execution</a:t>
            </a:r>
          </a:p>
        </p:txBody>
      </p:sp>
    </p:spTree>
    <p:extLst>
      <p:ext uri="{BB962C8B-B14F-4D97-AF65-F5344CB8AC3E}">
        <p14:creationId xmlns:p14="http://schemas.microsoft.com/office/powerpoint/2010/main" val="2081266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Forecasting Preparation (1)</a:t>
            </a:r>
          </a:p>
        </p:txBody>
      </p:sp>
      <p:sp>
        <p:nvSpPr>
          <p:cNvPr id="3" name="Text Placeholder 2"/>
          <p:cNvSpPr>
            <a:spLocks noGrp="1"/>
          </p:cNvSpPr>
          <p:nvPr>
            <p:ph type="body" sz="quarter" idx="10"/>
          </p:nvPr>
        </p:nvSpPr>
        <p:spPr/>
        <p:txBody>
          <a:bodyPr>
            <a:normAutofit lnSpcReduction="10000"/>
          </a:bodyPr>
          <a:lstStyle/>
          <a:p>
            <a:r>
              <a:rPr lang="en-GB" dirty="0"/>
              <a:t>Update reference data:</a:t>
            </a:r>
          </a:p>
          <a:p>
            <a:pPr lvl="1"/>
            <a:r>
              <a:rPr lang="en-GB" sz="1900" dirty="0"/>
              <a:t>Departments, Projects, Accounts etc.</a:t>
            </a:r>
          </a:p>
          <a:p>
            <a:pPr lvl="1"/>
            <a:r>
              <a:rPr lang="en-GB" sz="2000" dirty="0"/>
              <a:t>Variance Drivers – set categories for variance analysis</a:t>
            </a:r>
          </a:p>
          <a:p>
            <a:r>
              <a:rPr lang="en-GB" dirty="0"/>
              <a:t>Load actuals</a:t>
            </a:r>
          </a:p>
          <a:p>
            <a:pPr lvl="1"/>
            <a:r>
              <a:rPr lang="en-GB" sz="1900" dirty="0"/>
              <a:t>Ensure required actuals are loaded</a:t>
            </a:r>
          </a:p>
          <a:p>
            <a:pPr lvl="1"/>
            <a:r>
              <a:rPr lang="en-GB" sz="1900" dirty="0"/>
              <a:t>Do actuals contain vendor and project details? Are these included in your baseline budget or forecast?</a:t>
            </a:r>
          </a:p>
          <a:p>
            <a:r>
              <a:rPr lang="en-GB" dirty="0"/>
              <a:t>Set Targets</a:t>
            </a:r>
          </a:p>
          <a:p>
            <a:r>
              <a:rPr lang="en-GB" dirty="0"/>
              <a:t>Update Cost Object permissions</a:t>
            </a:r>
          </a:p>
          <a:p>
            <a:r>
              <a:rPr lang="en-GB" dirty="0"/>
              <a:t>Create forecast plan</a:t>
            </a:r>
          </a:p>
          <a:p>
            <a:r>
              <a:rPr lang="en-GB" dirty="0"/>
              <a:t>Set Variance Analysis limits</a:t>
            </a:r>
          </a:p>
        </p:txBody>
      </p:sp>
    </p:spTree>
    <p:extLst>
      <p:ext uri="{BB962C8B-B14F-4D97-AF65-F5344CB8AC3E}">
        <p14:creationId xmlns:p14="http://schemas.microsoft.com/office/powerpoint/2010/main" val="2329499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UDIO_ID" val="451"/>
  <p:tag name="ARTICULATE_AUDIO_RECORDED" val="1"/>
  <p:tag name="ELAPSEDTIME" val="28.4"/>
  <p:tag name="TIMELINE" val="2.8/3.8/4.9/13.4/22.4/23.2/23.9"/>
  <p:tag name="ARTICULATE_NAV_LEVEL" val="1"/>
  <p:tag name="ARTICULATE_SLIDE_PRESENTER_GUID" val="2558df9b-80ff-4850-bc37-c29e97ba5b2c"/>
  <p:tag name="ARTICULATE_SLIDE_PAUSE" val="1"/>
  <p:tag name="ARTICULATE_LOCK_SLIDE" val="0"/>
  <p:tag name="ARTICULATE_HIDE_SLIDE" val="0"/>
  <p:tag name="ARTICULATE_PLAYER_CONTROL_PREVIOUS" val="True"/>
  <p:tag name="ARTICULATE_PLAYER_CONTROL_NEXT" val="True"/>
  <p:tag name="ARTICULATE_USED_LAYOUT" val="3"/>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7.57323"/>
  <p:tag name="MARGIN_3" val="75.14638"/>
  <p:tag name="MARGIN_4" val="112.7196"/>
  <p:tag name="MARGIN_5" val="150.2928"/>
  <p:tag name="FONT_SIZE" val="12.52"/>
</p:tagLst>
</file>

<file path=ppt/theme/theme1.xml><?xml version="1.0" encoding="utf-8"?>
<a:theme xmlns:a="http://schemas.openxmlformats.org/drawingml/2006/main" name="Apptio PowerPoint Calibri">
  <a:themeElements>
    <a:clrScheme name="Apptio PowerPoint">
      <a:dk1>
        <a:srgbClr val="353C45"/>
      </a:dk1>
      <a:lt1>
        <a:sysClr val="window" lastClr="FFFFFF"/>
      </a:lt1>
      <a:dk2>
        <a:srgbClr val="000000"/>
      </a:dk2>
      <a:lt2>
        <a:srgbClr val="D2D1D2"/>
      </a:lt2>
      <a:accent1>
        <a:srgbClr val="FF661C"/>
      </a:accent1>
      <a:accent2>
        <a:srgbClr val="7E848B"/>
      </a:accent2>
      <a:accent3>
        <a:srgbClr val="01ACC7"/>
      </a:accent3>
      <a:accent4>
        <a:srgbClr val="43B02A"/>
      </a:accent4>
      <a:accent5>
        <a:srgbClr val="DBE442"/>
      </a:accent5>
      <a:accent6>
        <a:srgbClr val="BE3A34"/>
      </a:accent6>
      <a:hlink>
        <a:srgbClr val="FF661C"/>
      </a:hlink>
      <a:folHlink>
        <a:srgbClr val="BE3A34"/>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spPr>
      <a:bodyPr wrap="square" rtlCol="0" anchor="ctr">
        <a:noAutofit/>
      </a:bodyPr>
      <a:lstStyle>
        <a:defPPr algn="ctr">
          <a:defRPr dirty="0" err="1" smtClean="0">
            <a:solidFill>
              <a:schemeClr val="bg1"/>
            </a:solidFill>
            <a:latin typeface="+mn-lt"/>
          </a:defRPr>
        </a:defPPr>
      </a:lst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dirty="0" smtClean="0">
            <a:latin typeface="+mn-lt"/>
          </a:defRPr>
        </a:defPPr>
      </a:lstStyle>
    </a:txDef>
  </a:objectDefaults>
  <a:extraClrSchemeLst/>
  <a:extLst>
    <a:ext uri="{05A4C25C-085E-4340-85A3-A5531E510DB2}">
      <thm15:themeFamily xmlns:thm15="http://schemas.microsoft.com/office/thememl/2012/main" name="Apptio Corporate PPT Template.potx [Read-Only]" id="{A1E45BD5-52F6-49F8-A3C0-A4B11BD363D6}" vid="{8645D4E7-3BED-4751-BB2E-E49B97BD9D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00A1131553E14FBD8695B1351A1EE4" ma:contentTypeVersion="12" ma:contentTypeDescription="Create a new document." ma:contentTypeScope="" ma:versionID="6f47c933b7228b85745f5dba386b92c4">
  <xsd:schema xmlns:xsd="http://www.w3.org/2001/XMLSchema" xmlns:xs="http://www.w3.org/2001/XMLSchema" xmlns:p="http://schemas.microsoft.com/office/2006/metadata/properties" xmlns:ns2="077435a3-4c9e-4022-bffe-021cc127be37" xmlns:ns3="c924d85b-e814-4f62-8d6c-7360b4cf2a07" xmlns:ns4="ba56e2ad-3d3e-4970-89a7-690d0216299a" targetNamespace="http://schemas.microsoft.com/office/2006/metadata/properties" ma:root="true" ma:fieldsID="fe89503463a52bb5a234168334f375ce" ns2:_="" ns3:_="" ns4:_="">
    <xsd:import namespace="077435a3-4c9e-4022-bffe-021cc127be37"/>
    <xsd:import namespace="c924d85b-e814-4f62-8d6c-7360b4cf2a07"/>
    <xsd:import namespace="ba56e2ad-3d3e-4970-89a7-690d0216299a"/>
    <xsd:element name="properties">
      <xsd:complexType>
        <xsd:sequence>
          <xsd:element name="documentManagement">
            <xsd:complexType>
              <xsd:all>
                <xsd:element ref="ns2:_dlc_DocId" minOccurs="0"/>
                <xsd:element ref="ns2:_dlc_DocIdUrl" minOccurs="0"/>
                <xsd:element ref="ns2:_dlc_DocIdPersistId" minOccurs="0"/>
                <xsd:element ref="ns3:Archive_x0020_Date"/>
                <xsd:element ref="ns3:Document_x0020_Owner"/>
                <xsd:element ref="ns3:kd74214b69404bc590f584da4be21e40" minOccurs="0"/>
                <xsd:element ref="ns4:TaxCatchAll" minOccurs="0"/>
                <xsd:element ref="ns3:f8f8a4ecbfe24325b35d8e1d93f66628" minOccurs="0"/>
                <xsd:element ref="ns3:o3edef5abc7744aba017910ddfaab1c2" minOccurs="0"/>
                <xsd:element ref="ns3: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7435a3-4c9e-4022-bffe-021cc127be3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924d85b-e814-4f62-8d6c-7360b4cf2a07" elementFormDefault="qualified">
    <xsd:import namespace="http://schemas.microsoft.com/office/2006/documentManagement/types"/>
    <xsd:import namespace="http://schemas.microsoft.com/office/infopath/2007/PartnerControls"/>
    <xsd:element name="Archive_x0020_Date" ma:index="11" ma:displayName="Archive Date" ma:format="DateOnly" ma:internalName="Archive_x0020_Date">
      <xsd:simpleType>
        <xsd:restriction base="dms:DateTime"/>
      </xsd:simpleType>
    </xsd:element>
    <xsd:element name="Document_x0020_Owner" ma:index="12" ma:displayName="Document Owner" ma:list="UserInfo" ma:SharePointGroup="0" ma:internalName="Document_x0020_Owner"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kd74214b69404bc590f584da4be21e40" ma:index="14" ma:taxonomy="true" ma:internalName="kd74214b69404bc590f584da4be21e40" ma:taxonomyFieldName="Document_x0020_Type" ma:displayName="Document Type" ma:default="" ma:fieldId="{4d74214b-6940-4bc5-90f5-84da4be21e40}" ma:sspId="7cc75491-454d-476f-bed8-5dd42e9a9cca" ma:termSetId="5ce0d04a-25a6-42ea-854d-a74b7011a64a" ma:anchorId="00000000-0000-0000-0000-000000000000" ma:open="false" ma:isKeyword="false">
      <xsd:complexType>
        <xsd:sequence>
          <xsd:element ref="pc:Terms" minOccurs="0" maxOccurs="1"/>
        </xsd:sequence>
      </xsd:complexType>
    </xsd:element>
    <xsd:element name="f8f8a4ecbfe24325b35d8e1d93f66628" ma:index="17" ma:taxonomy="true" ma:internalName="f8f8a4ecbfe24325b35d8e1d93f66628" ma:taxonomyFieldName="Document_x0020_Status" ma:displayName="Document Status" ma:default="" ma:fieldId="{f8f8a4ec-bfe2-4325-b35d-8e1d93f66628}" ma:sspId="7cc75491-454d-476f-bed8-5dd42e9a9cca" ma:termSetId="ba51c935-c9ca-4095-80d3-805818a7b37b" ma:anchorId="00000000-0000-0000-0000-000000000000" ma:open="false" ma:isKeyword="false">
      <xsd:complexType>
        <xsd:sequence>
          <xsd:element ref="pc:Terms" minOccurs="0" maxOccurs="1"/>
        </xsd:sequence>
      </xsd:complexType>
    </xsd:element>
    <xsd:element name="o3edef5abc7744aba017910ddfaab1c2" ma:index="19" ma:taxonomy="true" ma:internalName="o3edef5abc7744aba017910ddfaab1c2" ma:taxonomyFieldName="Audience" ma:displayName="Audience" ma:default="" ma:fieldId="{83edef5a-bc77-44ab-a017-910ddfaab1c2}" ma:taxonomyMulti="true" ma:sspId="7cc75491-454d-476f-bed8-5dd42e9a9cca" ma:termSetId="f25639e9-32fa-4101-9b34-d7e02392ec7b" ma:anchorId="00000000-0000-0000-0000-000000000000" ma:open="false" ma:isKeyword="false">
      <xsd:complexType>
        <xsd:sequence>
          <xsd:element ref="pc:Terms" minOccurs="0" maxOccurs="1"/>
        </xsd:sequence>
      </xsd:complexType>
    </xsd:element>
    <xsd:element name="Description0" ma:index="20" nillable="true" ma:displayName="Description" ma:internalName="Description0">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56e2ad-3d3e-4970-89a7-690d0216299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ac4d72a3-79e5-431e-aaac-33d04ec16430}" ma:internalName="TaxCatchAll" ma:showField="CatchAllData" ma:web="077435a3-4c9e-4022-bffe-021cc127be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Document_x0020_Owner xmlns="c924d85b-e814-4f62-8d6c-7360b4cf2a07">
      <UserInfo>
        <DisplayName>Mark Jones</DisplayName>
        <AccountId>107</AccountId>
        <AccountType/>
      </UserInfo>
    </Document_x0020_Owner>
    <Description0 xmlns="c924d85b-e814-4f62-8d6c-7360b4cf2a07">PowerPoint template to be used to create Apptio-branded presentations. Reversible to either dark or light themes.</Description0>
    <Archive_x0020_Date xmlns="c924d85b-e814-4f62-8d6c-7360b4cf2a07">2016-06-17T07:00:00+00:00</Archive_x0020_Date>
    <o3edef5abc7744aba017910ddfaab1c2 xmlns="c924d85b-e814-4f62-8d6c-7360b4cf2a07">
      <Terms xmlns="http://schemas.microsoft.com/office/infopath/2007/PartnerControls">
        <TermInfo xmlns="http://schemas.microsoft.com/office/infopath/2007/PartnerControls">
          <TermName xmlns="http://schemas.microsoft.com/office/infopath/2007/PartnerControls">Internal Only</TermName>
          <TermId xmlns="http://schemas.microsoft.com/office/infopath/2007/PartnerControls">a2e37386-5e81-4128-b303-128d081904b4</TermId>
        </TermInfo>
      </Terms>
    </o3edef5abc7744aba017910ddfaab1c2>
    <_dlc_DocId xmlns="077435a3-4c9e-4022-bffe-021cc127be37">MKTCRP-1344348122-8</_dlc_DocId>
    <kd74214b69404bc590f584da4be21e40 xmlns="c924d85b-e814-4f62-8d6c-7360b4cf2a07">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89d68c06-f4a2-4368-9e79-eea7d3731822</TermId>
        </TermInfo>
      </Terms>
    </kd74214b69404bc590f584da4be21e40>
    <_dlc_DocIdUrl xmlns="077435a3-4c9e-4022-bffe-021cc127be37">
      <Url>https://influence.apptio.com/Division/MKTSites/CRP/_layouts/15/DocIdRedir.aspx?ID=MKTCRP-1344348122-8</Url>
      <Description>MKTCRP-1344348122-8</Description>
    </_dlc_DocIdUrl>
    <f8f8a4ecbfe24325b35d8e1d93f66628 xmlns="c924d85b-e814-4f62-8d6c-7360b4cf2a07">
      <Terms xmlns="http://schemas.microsoft.com/office/infopath/2007/PartnerControls">
        <TermInfo xmlns="http://schemas.microsoft.com/office/infopath/2007/PartnerControls">
          <TermName xmlns="http://schemas.microsoft.com/office/infopath/2007/PartnerControls">Published</TermName>
          <TermId xmlns="http://schemas.microsoft.com/office/infopath/2007/PartnerControls">e5aeccb0-75e5-4590-aed1-6c148212d739</TermId>
        </TermInfo>
      </Terms>
    </f8f8a4ecbfe24325b35d8e1d93f66628>
    <TaxCatchAll xmlns="ba56e2ad-3d3e-4970-89a7-690d0216299a">
      <Value>4</Value>
      <Value>3</Value>
      <Value>2</Value>
    </TaxCatchAll>
  </documentManagement>
</p:properties>
</file>

<file path=customXml/itemProps1.xml><?xml version="1.0" encoding="utf-8"?>
<ds:datastoreItem xmlns:ds="http://schemas.openxmlformats.org/officeDocument/2006/customXml" ds:itemID="{CC203B8D-5F1D-4B6C-A327-4A73CBF3F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7435a3-4c9e-4022-bffe-021cc127be37"/>
    <ds:schemaRef ds:uri="c924d85b-e814-4f62-8d6c-7360b4cf2a07"/>
    <ds:schemaRef ds:uri="ba56e2ad-3d3e-4970-89a7-690d021629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8D9B1C-BB70-400F-8FCB-FC774F905D46}">
  <ds:schemaRefs>
    <ds:schemaRef ds:uri="http://schemas.microsoft.com/sharepoint/v3/contenttype/forms"/>
  </ds:schemaRefs>
</ds:datastoreItem>
</file>

<file path=customXml/itemProps3.xml><?xml version="1.0" encoding="utf-8"?>
<ds:datastoreItem xmlns:ds="http://schemas.openxmlformats.org/officeDocument/2006/customXml" ds:itemID="{F2904773-0573-4C3C-8797-3F1BE08CC542}">
  <ds:schemaRefs>
    <ds:schemaRef ds:uri="http://schemas.microsoft.com/sharepoint/events"/>
  </ds:schemaRefs>
</ds:datastoreItem>
</file>

<file path=customXml/itemProps4.xml><?xml version="1.0" encoding="utf-8"?>
<ds:datastoreItem xmlns:ds="http://schemas.openxmlformats.org/officeDocument/2006/customXml" ds:itemID="{7F251212-D285-4887-9F6A-E55A42F54BCC}">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77435a3-4c9e-4022-bffe-021cc127be37"/>
    <ds:schemaRef ds:uri="c924d85b-e814-4f62-8d6c-7360b4cf2a07"/>
    <ds:schemaRef ds:uri="ba56e2ad-3d3e-4970-89a7-690d0216299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ITP Forecasting</Template>
  <TotalTime>4280</TotalTime>
  <Words>915</Words>
  <Application>Microsoft Office PowerPoint</Application>
  <PresentationFormat>On-screen Show (16:9)</PresentationFormat>
  <Paragraphs>147</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Avenir Book</vt:lpstr>
      <vt:lpstr>Calibri</vt:lpstr>
      <vt:lpstr>Wingdings</vt:lpstr>
      <vt:lpstr>Wingdings 3</vt:lpstr>
      <vt:lpstr>Apptio PowerPoint Calibri</vt:lpstr>
      <vt:lpstr>IT Planning Forecasting Best Practice</vt:lpstr>
      <vt:lpstr>Agenda</vt:lpstr>
      <vt:lpstr>Poll Responses</vt:lpstr>
      <vt:lpstr>What Budget / Forecast processes do you run?</vt:lpstr>
      <vt:lpstr>What difficulties do you have in running your forecasts?</vt:lpstr>
      <vt:lpstr>About Budgets and Forecasts</vt:lpstr>
      <vt:lpstr>Forecasting in IT Planning</vt:lpstr>
      <vt:lpstr>Forecast Preparation &amp; Execution</vt:lpstr>
      <vt:lpstr>Forecasting Preparation (1)</vt:lpstr>
      <vt:lpstr>Forecasting Preparation (2)</vt:lpstr>
      <vt:lpstr>Running the Forecast</vt:lpstr>
      <vt:lpstr>Variance Analysis</vt:lpstr>
      <vt:lpstr>Variance Analysis – What are we looking for? (1)</vt:lpstr>
      <vt:lpstr>Variance Analysis – What are we looking for? (2)</vt:lpstr>
      <vt:lpstr>Demo</vt:lpstr>
      <vt:lpstr>THANK YOU</vt:lpstr>
    </vt:vector>
  </TitlesOfParts>
  <Company>Apptio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Steve Tarrant</dc:creator>
  <dc:description/>
  <cp:lastModifiedBy>Lauren Griessel</cp:lastModifiedBy>
  <cp:revision>75</cp:revision>
  <cp:lastPrinted>2019-05-15T12:34:43Z</cp:lastPrinted>
  <dcterms:created xsi:type="dcterms:W3CDTF">2019-05-08T14:29:30Z</dcterms:created>
  <dcterms:modified xsi:type="dcterms:W3CDTF">2019-05-16T14:22:20Z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r8>2.5</vt:r8>
  </property>
  <property fmtid="{D5CDD505-2E9C-101B-9397-08002B2CF9AE}" pid="3" name="ContentTypeId">
    <vt:lpwstr>0x0101005F00A1131553E14FBD8695B1351A1EE4</vt:lpwstr>
  </property>
  <property fmtid="{D5CDD505-2E9C-101B-9397-08002B2CF9AE}" pid="4" name="Document Type">
    <vt:lpwstr>2;#Template|89d68c06-f4a2-4368-9e79-eea7d3731822</vt:lpwstr>
  </property>
  <property fmtid="{D5CDD505-2E9C-101B-9397-08002B2CF9AE}" pid="5" name="Audience">
    <vt:lpwstr>4;#Internal Only|a2e37386-5e81-4128-b303-128d081904b4</vt:lpwstr>
  </property>
  <property fmtid="{D5CDD505-2E9C-101B-9397-08002B2CF9AE}" pid="6" name="_dlc_DocIdItemGuid">
    <vt:lpwstr>504f5451-3202-4eb5-99a0-a7e1696afa95</vt:lpwstr>
  </property>
  <property fmtid="{D5CDD505-2E9C-101B-9397-08002B2CF9AE}" pid="7" name="Document Status">
    <vt:lpwstr>3;#Published|e5aeccb0-75e5-4590-aed1-6c148212d739</vt:lpwstr>
  </property>
  <property fmtid="{D5CDD505-2E9C-101B-9397-08002B2CF9AE}" pid="8" name="Order">
    <vt:r8>1300</vt:r8>
  </property>
  <property fmtid="{D5CDD505-2E9C-101B-9397-08002B2CF9AE}" pid="9" name="xd_ProgID">
    <vt:lpwstr/>
  </property>
  <property fmtid="{D5CDD505-2E9C-101B-9397-08002B2CF9AE}" pid="10" name="TemplateUrl">
    <vt:lpwstr/>
  </property>
  <property fmtid="{D5CDD505-2E9C-101B-9397-08002B2CF9AE}" pid="11" name="MSIP_Label_b3106360-028e-4328-a781-d4e474c434bd_Enabled">
    <vt:lpwstr>True</vt:lpwstr>
  </property>
  <property fmtid="{D5CDD505-2E9C-101B-9397-08002B2CF9AE}" pid="12" name="MSIP_Label_b3106360-028e-4328-a781-d4e474c434bd_SiteId">
    <vt:lpwstr>97f6a076-8589-4443-8917-42cf94454bff</vt:lpwstr>
  </property>
  <property fmtid="{D5CDD505-2E9C-101B-9397-08002B2CF9AE}" pid="13" name="MSIP_Label_b3106360-028e-4328-a781-d4e474c434bd_Owner">
    <vt:lpwstr>lgriessel@apptio.com</vt:lpwstr>
  </property>
  <property fmtid="{D5CDD505-2E9C-101B-9397-08002B2CF9AE}" pid="14" name="MSIP_Label_b3106360-028e-4328-a781-d4e474c434bd_SetDate">
    <vt:lpwstr>2019-05-16T14:22:04.3798106Z</vt:lpwstr>
  </property>
  <property fmtid="{D5CDD505-2E9C-101B-9397-08002B2CF9AE}" pid="15" name="MSIP_Label_b3106360-028e-4328-a781-d4e474c434bd_Name">
    <vt:lpwstr>Apptio General</vt:lpwstr>
  </property>
  <property fmtid="{D5CDD505-2E9C-101B-9397-08002B2CF9AE}" pid="16" name="MSIP_Label_b3106360-028e-4328-a781-d4e474c434bd_Application">
    <vt:lpwstr>Microsoft Azure Information Protection</vt:lpwstr>
  </property>
  <property fmtid="{D5CDD505-2E9C-101B-9397-08002B2CF9AE}" pid="17" name="MSIP_Label_b3106360-028e-4328-a781-d4e474c434bd_ActionId">
    <vt:lpwstr>093ed1c3-8480-4f7e-b547-58c9febcbf93</vt:lpwstr>
  </property>
  <property fmtid="{D5CDD505-2E9C-101B-9397-08002B2CF9AE}" pid="18" name="MSIP_Label_b3106360-028e-4328-a781-d4e474c434bd_Extended_MSFT_Method">
    <vt:lpwstr>Automatic</vt:lpwstr>
  </property>
  <property fmtid="{D5CDD505-2E9C-101B-9397-08002B2CF9AE}" pid="19" name="Sensitivity">
    <vt:lpwstr>Apptio General</vt:lpwstr>
  </property>
</Properties>
</file>